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39"/>
  </p:notesMasterIdLst>
  <p:sldIdLst>
    <p:sldId id="256" r:id="rId4"/>
    <p:sldId id="307" r:id="rId5"/>
    <p:sldId id="283" r:id="rId6"/>
    <p:sldId id="287" r:id="rId7"/>
    <p:sldId id="286" r:id="rId8"/>
    <p:sldId id="361" r:id="rId9"/>
    <p:sldId id="284" r:id="rId10"/>
    <p:sldId id="352" r:id="rId11"/>
    <p:sldId id="350" r:id="rId12"/>
    <p:sldId id="351" r:id="rId13"/>
    <p:sldId id="353" r:id="rId14"/>
    <p:sldId id="354" r:id="rId15"/>
    <p:sldId id="355" r:id="rId16"/>
    <p:sldId id="356" r:id="rId17"/>
    <p:sldId id="363" r:id="rId18"/>
    <p:sldId id="365" r:id="rId19"/>
    <p:sldId id="364" r:id="rId20"/>
    <p:sldId id="366" r:id="rId21"/>
    <p:sldId id="303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80" r:id="rId36"/>
    <p:sldId id="381" r:id="rId37"/>
    <p:sldId id="30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ECFF"/>
    <a:srgbClr val="FFFFCC"/>
    <a:srgbClr val="CCFFCC"/>
    <a:srgbClr val="C0D34D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6" autoAdjust="0"/>
    <p:restoredTop sz="94727" autoAdjust="0"/>
  </p:normalViewPr>
  <p:slideViewPr>
    <p:cSldViewPr>
      <p:cViewPr>
        <p:scale>
          <a:sx n="70" d="100"/>
          <a:sy n="70" d="100"/>
        </p:scale>
        <p:origin x="-13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21915-E0D5-45FE-9297-359AEA68AEC8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8E22F-9808-41E8-9C0E-F377410DFAC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11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956376" y="6492875"/>
            <a:ext cx="1187624" cy="365125"/>
          </a:xfrm>
        </p:spPr>
        <p:txBody>
          <a:bodyPr/>
          <a:lstStyle/>
          <a:p>
            <a:fld id="{F64015A0-E210-4C7B-BE7A-21960E51C41F}" type="datetimeFigureOut">
              <a:rPr lang="nl-BE" smtClean="0"/>
              <a:pPr/>
              <a:t>15/02/2016</a:t>
            </a:fld>
            <a:endParaRPr lang="nl-BE"/>
          </a:p>
        </p:txBody>
      </p:sp>
      <p:sp>
        <p:nvSpPr>
          <p:cNvPr id="7" name="Rechthoek 6"/>
          <p:cNvSpPr/>
          <p:nvPr userDrawn="1"/>
        </p:nvSpPr>
        <p:spPr>
          <a:xfrm>
            <a:off x="755576" y="0"/>
            <a:ext cx="8388423" cy="4365104"/>
          </a:xfrm>
          <a:prstGeom prst="rect">
            <a:avLst/>
          </a:prstGeom>
          <a:solidFill>
            <a:srgbClr val="9FA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5"/>
          <p:cNvSpPr txBox="1"/>
          <p:nvPr userDrawn="1"/>
        </p:nvSpPr>
        <p:spPr>
          <a:xfrm>
            <a:off x="787791" y="548680"/>
            <a:ext cx="7503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6000" dirty="0"/>
          </a:p>
        </p:txBody>
      </p:sp>
      <p:sp>
        <p:nvSpPr>
          <p:cNvPr id="9" name="Rechthoek 8"/>
          <p:cNvSpPr/>
          <p:nvPr userDrawn="1"/>
        </p:nvSpPr>
        <p:spPr>
          <a:xfrm>
            <a:off x="-1" y="0"/>
            <a:ext cx="787791" cy="4365104"/>
          </a:xfrm>
          <a:prstGeom prst="rect">
            <a:avLst/>
          </a:prstGeom>
          <a:solidFill>
            <a:srgbClr val="72B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229200"/>
            <a:ext cx="4122493" cy="985543"/>
          </a:xfrm>
          <a:prstGeom prst="rect">
            <a:avLst/>
          </a:prstGeom>
        </p:spPr>
      </p:pic>
      <p:sp>
        <p:nvSpPr>
          <p:cNvPr id="11" name="Tekstvak 5"/>
          <p:cNvSpPr txBox="1"/>
          <p:nvPr userDrawn="1"/>
        </p:nvSpPr>
        <p:spPr>
          <a:xfrm>
            <a:off x="787791" y="548680"/>
            <a:ext cx="7503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6000" dirty="0"/>
          </a:p>
        </p:txBody>
      </p:sp>
      <p:sp>
        <p:nvSpPr>
          <p:cNvPr id="12" name="Tekstvak 7"/>
          <p:cNvSpPr txBox="1"/>
          <p:nvPr userDrawn="1"/>
        </p:nvSpPr>
        <p:spPr>
          <a:xfrm>
            <a:off x="4744064" y="3268578"/>
            <a:ext cx="367240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3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nl-BE" sz="6000" dirty="0">
              <a:solidFill>
                <a:schemeClr val="bg1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043608" y="548680"/>
            <a:ext cx="7561263" cy="1871613"/>
          </a:xfrm>
        </p:spPr>
        <p:txBody>
          <a:bodyPr>
            <a:noAutofit/>
          </a:bodyPr>
          <a:lstStyle>
            <a:lvl1pPr algn="just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799828" y="3429000"/>
            <a:ext cx="7344172" cy="648518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0" name="Picture 19" descr="2014-02-04 00_21_08-UCLV_ Un nuevo inici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88024" y="4509120"/>
            <a:ext cx="792088" cy="1095775"/>
          </a:xfrm>
          <a:prstGeom prst="rect">
            <a:avLst/>
          </a:prstGeom>
        </p:spPr>
      </p:pic>
      <p:pic>
        <p:nvPicPr>
          <p:cNvPr id="21" name="Picture 20" descr="Pinar del Río Cuba 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668344" y="4531892"/>
            <a:ext cx="979219" cy="1050231"/>
          </a:xfrm>
          <a:prstGeom prst="rect">
            <a:avLst/>
          </a:prstGeom>
        </p:spPr>
      </p:pic>
      <p:pic>
        <p:nvPicPr>
          <p:cNvPr id="22" name="Picture 21" descr="UCi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844386" y="4768975"/>
            <a:ext cx="1559684" cy="576064"/>
          </a:xfrm>
          <a:prstGeom prst="rect">
            <a:avLst/>
          </a:prstGeom>
        </p:spPr>
      </p:pic>
      <p:pic>
        <p:nvPicPr>
          <p:cNvPr id="23" name="Picture 22" descr="Universidad camagüey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4860031" y="5669511"/>
            <a:ext cx="936104" cy="1114096"/>
          </a:xfrm>
          <a:prstGeom prst="rect">
            <a:avLst/>
          </a:prstGeom>
        </p:spPr>
      </p:pic>
      <p:pic>
        <p:nvPicPr>
          <p:cNvPr id="24" name="Picture 23" descr="Universidad de Holguín - EcuRed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203168" y="5661248"/>
            <a:ext cx="986135" cy="1130623"/>
          </a:xfrm>
          <a:prstGeom prst="rect">
            <a:avLst/>
          </a:prstGeom>
        </p:spPr>
      </p:pic>
      <p:pic>
        <p:nvPicPr>
          <p:cNvPr id="25" name="Picture 24"/>
          <p:cNvPicPr/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5686499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335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958D-D45C-448A-91F0-CBE5118198EA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4513-5BA9-427B-A0B2-9990583522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958D-D45C-448A-91F0-CBE5118198EA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4513-5BA9-427B-A0B2-9990583522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958D-D45C-448A-91F0-CBE5118198EA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4513-5BA9-427B-A0B2-9990583522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958D-D45C-448A-91F0-CBE5118198EA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4513-5BA9-427B-A0B2-9990583522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15A0-E210-4C7B-BE7A-21960E51C41F}" type="datetimeFigureOut">
              <a:rPr lang="nl-BE" smtClean="0"/>
              <a:pPr/>
              <a:t>15/02/2016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15A0-E210-4C7B-BE7A-21960E51C41F}" type="datetimeFigureOut">
              <a:rPr lang="nl-BE" smtClean="0"/>
              <a:pPr/>
              <a:t>15/02/2016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016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15A0-E210-4C7B-BE7A-21960E51C41F}" type="datetimeFigureOut">
              <a:rPr lang="nl-BE" smtClean="0"/>
              <a:pPr/>
              <a:t>15/02/2016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1573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15A0-E210-4C7B-BE7A-21960E51C41F}" type="datetimeFigureOut">
              <a:rPr lang="nl-BE" smtClean="0"/>
              <a:pPr/>
              <a:t>15/02/2016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7732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15A0-E210-4C7B-BE7A-21960E51C41F}" type="datetimeFigureOut">
              <a:rPr lang="nl-BE" smtClean="0"/>
              <a:pPr/>
              <a:t>15/02/2016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2150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15A0-E210-4C7B-BE7A-21960E51C41F}" type="datetimeFigureOut">
              <a:rPr lang="nl-BE" smtClean="0"/>
              <a:pPr/>
              <a:t>15/02/2016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03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1066800" cy="365125"/>
          </a:xfrm>
        </p:spPr>
        <p:txBody>
          <a:bodyPr/>
          <a:lstStyle/>
          <a:p>
            <a:fld id="{BB2E95A6-7EA9-4523-BA59-5A6E32539ACC}" type="datetime5">
              <a:rPr lang="en-GB" smtClean="0"/>
              <a:pPr/>
              <a:t>15-Feb-16</a:t>
            </a:fld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86801" y="6492875"/>
            <a:ext cx="457199" cy="365125"/>
          </a:xfrm>
        </p:spPr>
        <p:txBody>
          <a:bodyPr/>
          <a:lstStyle/>
          <a:p>
            <a:fld id="{DAEE0FF1-C6A0-49D2-A86D-8AAF7FF0E892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 userDrawn="1"/>
        </p:nvSpPr>
        <p:spPr>
          <a:xfrm>
            <a:off x="179512" y="0"/>
            <a:ext cx="8964487" cy="548680"/>
          </a:xfrm>
          <a:prstGeom prst="rect">
            <a:avLst/>
          </a:prstGeom>
          <a:solidFill>
            <a:srgbClr val="9FA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5"/>
          <p:cNvSpPr txBox="1"/>
          <p:nvPr userDrawn="1"/>
        </p:nvSpPr>
        <p:spPr>
          <a:xfrm>
            <a:off x="787791" y="548680"/>
            <a:ext cx="7503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6000" dirty="0"/>
          </a:p>
        </p:txBody>
      </p:sp>
      <p:sp>
        <p:nvSpPr>
          <p:cNvPr id="9" name="Rechthoek 8"/>
          <p:cNvSpPr/>
          <p:nvPr userDrawn="1"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72B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524865"/>
            <a:ext cx="1259679" cy="301145"/>
          </a:xfrm>
          <a:prstGeom prst="rect">
            <a:avLst/>
          </a:prstGeom>
        </p:spPr>
      </p:pic>
      <p:sp>
        <p:nvSpPr>
          <p:cNvPr id="11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79512" y="0"/>
            <a:ext cx="8964488" cy="54868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11188" y="908050"/>
            <a:ext cx="8353425" cy="5329262"/>
          </a:xfrm>
        </p:spPr>
        <p:txBody>
          <a:bodyPr/>
          <a:lstStyle>
            <a:lvl1pPr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285750" indent="-28575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ijdelijke aanduiding voor dianummer 5"/>
          <p:cNvSpPr txBox="1">
            <a:spLocks/>
          </p:cNvSpPr>
          <p:nvPr userDrawn="1"/>
        </p:nvSpPr>
        <p:spPr>
          <a:xfrm>
            <a:off x="4513847" y="6576005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dirty="0" smtClean="0">
                <a:solidFill>
                  <a:schemeClr val="bg2">
                    <a:lumMod val="50000"/>
                  </a:schemeClr>
                </a:solidFill>
              </a:rPr>
              <a:t>Cuba Network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35019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15A0-E210-4C7B-BE7A-21960E51C41F}" type="datetimeFigureOut">
              <a:rPr lang="nl-BE" smtClean="0"/>
              <a:pPr/>
              <a:t>15/02/2016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1872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15A0-E210-4C7B-BE7A-21960E51C41F}" type="datetimeFigureOut">
              <a:rPr lang="nl-BE" smtClean="0"/>
              <a:pPr/>
              <a:t>15/02/2016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2994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15A0-E210-4C7B-BE7A-21960E51C41F}" type="datetimeFigureOut">
              <a:rPr lang="nl-BE" smtClean="0"/>
              <a:pPr/>
              <a:t>15/02/2016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8271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15A0-E210-4C7B-BE7A-21960E51C41F}" type="datetimeFigureOut">
              <a:rPr lang="nl-BE" smtClean="0"/>
              <a:pPr/>
              <a:t>15/02/2016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183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15A0-E210-4C7B-BE7A-21960E51C41F}" type="datetimeFigureOut">
              <a:rPr lang="nl-BE" smtClean="0"/>
              <a:pPr/>
              <a:t>15/02/2016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63596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9ABC-BE60-4FAA-BC4C-67B41A874799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2D94-1520-498A-94A0-D52F6EFC75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9ABC-BE60-4FAA-BC4C-67B41A874799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2D94-1520-498A-94A0-D52F6EFC75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9ABC-BE60-4FAA-BC4C-67B41A874799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2D94-1520-498A-94A0-D52F6EFC75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9ABC-BE60-4FAA-BC4C-67B41A874799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2D94-1520-498A-94A0-D52F6EFC75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9ABC-BE60-4FAA-BC4C-67B41A874799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2D94-1520-498A-94A0-D52F6EFC75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958D-D45C-448A-91F0-CBE5118198EA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4513-5BA9-427B-A0B2-9990583522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9ABC-BE60-4FAA-BC4C-67B41A874799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2D94-1520-498A-94A0-D52F6EFC75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9ABC-BE60-4FAA-BC4C-67B41A874799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2D94-1520-498A-94A0-D52F6EFC75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9ABC-BE60-4FAA-BC4C-67B41A874799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2D94-1520-498A-94A0-D52F6EFC75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9ABC-BE60-4FAA-BC4C-67B41A874799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2D94-1520-498A-94A0-D52F6EFC75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9ABC-BE60-4FAA-BC4C-67B41A874799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2D94-1520-498A-94A0-D52F6EFC75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29ABC-BE60-4FAA-BC4C-67B41A874799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C2D94-1520-498A-94A0-D52F6EFC75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958D-D45C-448A-91F0-CBE5118198EA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4513-5BA9-427B-A0B2-9990583522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958D-D45C-448A-91F0-CBE5118198EA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4513-5BA9-427B-A0B2-9990583522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958D-D45C-448A-91F0-CBE5118198EA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4513-5BA9-427B-A0B2-9990583522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958D-D45C-448A-91F0-CBE5118198EA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4513-5BA9-427B-A0B2-9990583522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958D-D45C-448A-91F0-CBE5118198EA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4513-5BA9-427B-A0B2-9990583522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958D-D45C-448A-91F0-CBE5118198EA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74513-5BA9-427B-A0B2-9990583522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5958D-D45C-448A-91F0-CBE5118198EA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74513-5BA9-427B-A0B2-9990583522C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015A0-E210-4C7B-BE7A-21960E51C41F}" type="datetimeFigureOut">
              <a:rPr lang="nl-BE" smtClean="0"/>
              <a:pPr/>
              <a:t>15/02/2016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E0FF1-C6A0-49D2-A86D-8AAF7FF0E892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295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29ABC-BE60-4FAA-BC4C-67B41A874799}" type="datetimeFigureOut">
              <a:rPr lang="en-GB" smtClean="0"/>
              <a:pPr/>
              <a:t>15/02/2016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C2D94-1520-498A-94A0-D52F6EFC750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miriel@uclv.edu.cu" TargetMode="External"/><Relationship Id="rId2" Type="http://schemas.openxmlformats.org/officeDocument/2006/relationships/hyperlink" Target="mailto:oau@uo.edu.c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bustillo@uclv.edu.cu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hcruz@uclv.edu.cu" TargetMode="External"/><Relationship Id="rId2" Type="http://schemas.openxmlformats.org/officeDocument/2006/relationships/hyperlink" Target="mailto:Dieter.Roefs@vub.ac.b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59632" y="260648"/>
            <a:ext cx="6911206" cy="4392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latin typeface="Calibri" pitchFamily="34" charset="0"/>
                <a:cs typeface="Times New Roman" pitchFamily="18" charset="0"/>
              </a:rPr>
              <a:t>CUBAN ICT NETWORK UNIVERSITY COOPERATION (VLIRED.CU)</a:t>
            </a:r>
            <a:r>
              <a:rPr lang="es-ES" alt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alt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2800" dirty="0" smtClean="0"/>
              <a:t> </a:t>
            </a:r>
            <a:r>
              <a:rPr lang="en-US" altLang="en-US" sz="2400" dirty="0" smtClean="0"/>
              <a:t>“</a:t>
            </a:r>
            <a:r>
              <a:rPr lang="en-US" sz="2400" b="1" dirty="0" err="1"/>
              <a:t>CubaCAS</a:t>
            </a:r>
            <a:r>
              <a:rPr lang="en-US" sz="2400" b="1" dirty="0"/>
              <a:t> -</a:t>
            </a:r>
            <a:r>
              <a:rPr lang="en-US" sz="2400" dirty="0"/>
              <a:t> </a:t>
            </a:r>
            <a:r>
              <a:rPr lang="en-US" sz="2400" b="1" dirty="0"/>
              <a:t>Boost your research through High Performance </a:t>
            </a:r>
            <a:r>
              <a:rPr lang="en-US" sz="2400" b="1" dirty="0" smtClean="0"/>
              <a:t>Computing</a:t>
            </a:r>
            <a:r>
              <a:rPr lang="en-US" altLang="en-US" sz="2400" dirty="0" smtClean="0"/>
              <a:t>”  </a:t>
            </a:r>
          </a:p>
          <a:p>
            <a:endParaRPr lang="en-US" altLang="en-US" sz="2400" dirty="0" smtClean="0"/>
          </a:p>
          <a:p>
            <a:endParaRPr lang="en-US" altLang="en-US" sz="2400" dirty="0"/>
          </a:p>
          <a:p>
            <a:pPr algn="l"/>
            <a:r>
              <a:rPr lang="en-US" sz="2000" dirty="0"/>
              <a:t>Dr. Hector Cruz, UCLV, Coo. Local VLIRED.CU</a:t>
            </a:r>
          </a:p>
          <a:p>
            <a:pPr algn="l"/>
            <a:r>
              <a:rPr lang="en-US" sz="2000" dirty="0"/>
              <a:t>Dieter </a:t>
            </a:r>
            <a:r>
              <a:rPr lang="en-US" sz="2000" dirty="0" err="1"/>
              <a:t>Roefs</a:t>
            </a:r>
            <a:r>
              <a:rPr lang="en-US" sz="2000" dirty="0"/>
              <a:t>, Ghent University, VLIR, Belgium </a:t>
            </a:r>
            <a:endParaRPr lang="en-US" sz="2000" dirty="0" smtClean="0"/>
          </a:p>
          <a:p>
            <a:pPr algn="l"/>
            <a:endParaRPr lang="es-ES" sz="1600" dirty="0" smtClean="0"/>
          </a:p>
          <a:p>
            <a:pPr algn="l"/>
            <a:endParaRPr lang="es-ES" sz="1600" dirty="0" smtClean="0"/>
          </a:p>
          <a:p>
            <a:pPr algn="l"/>
            <a:r>
              <a:rPr lang="es-ES" sz="1600" dirty="0" smtClean="0"/>
              <a:t>Universidad </a:t>
            </a:r>
            <a:r>
              <a:rPr lang="es-ES" sz="1600" dirty="0"/>
              <a:t>2016, La Habana, Cuba</a:t>
            </a:r>
          </a:p>
          <a:p>
            <a:pPr algn="l"/>
            <a:r>
              <a:rPr lang="es-ES" sz="1600" dirty="0" err="1"/>
              <a:t>Tuesday</a:t>
            </a:r>
            <a:r>
              <a:rPr lang="es-ES" sz="1600" dirty="0"/>
              <a:t> 16 </a:t>
            </a:r>
            <a:r>
              <a:rPr lang="es-ES" sz="1600" dirty="0" err="1"/>
              <a:t>February</a:t>
            </a:r>
            <a:r>
              <a:rPr lang="es-ES" sz="1600" dirty="0"/>
              <a:t> 2016</a:t>
            </a:r>
          </a:p>
        </p:txBody>
      </p:sp>
      <p:pic>
        <p:nvPicPr>
          <p:cNvPr id="3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1570" cy="16288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Scientific Applications of HPC </a:t>
            </a:r>
            <a:r>
              <a:rPr lang="en-US" dirty="0" smtClean="0"/>
              <a:t>(4/5</a:t>
            </a:r>
            <a:r>
              <a:rPr lang="en-US" dirty="0"/>
              <a:t>)</a:t>
            </a:r>
          </a:p>
        </p:txBody>
      </p:sp>
      <p:sp>
        <p:nvSpPr>
          <p:cNvPr id="11" name="TextShape 2"/>
          <p:cNvSpPr txBox="1"/>
          <p:nvPr/>
        </p:nvSpPr>
        <p:spPr>
          <a:xfrm>
            <a:off x="108872" y="793504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74032" y="764704"/>
            <a:ext cx="8982720" cy="5209200"/>
          </a:xfrm>
          <a:prstGeom prst="rect">
            <a:avLst/>
          </a:prstGeom>
          <a:ln>
            <a:noFill/>
          </a:ln>
        </p:spPr>
      </p:pic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1066800" cy="365125"/>
          </a:xfrm>
        </p:spPr>
        <p:txBody>
          <a:bodyPr/>
          <a:lstStyle/>
          <a:p>
            <a:fld id="{BB2E95A6-7EA9-4523-BA59-5A6E32539ACC}" type="datetime5">
              <a:rPr lang="en-GB" smtClean="0"/>
              <a:pPr/>
              <a:t>15-Feb-16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1452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Scientific Applications of HPC </a:t>
            </a:r>
            <a:r>
              <a:rPr lang="en-US" dirty="0" smtClean="0"/>
              <a:t>(5/5</a:t>
            </a:r>
            <a:r>
              <a:rPr lang="en-US" dirty="0"/>
              <a:t>)</a:t>
            </a:r>
          </a:p>
        </p:txBody>
      </p:sp>
      <p:sp>
        <p:nvSpPr>
          <p:cNvPr id="12" name="TextShape 2"/>
          <p:cNvSpPr txBox="1"/>
          <p:nvPr/>
        </p:nvSpPr>
        <p:spPr>
          <a:xfrm>
            <a:off x="107504" y="715736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387224" y="692696"/>
            <a:ext cx="8419680" cy="5514480"/>
          </a:xfrm>
          <a:prstGeom prst="rect">
            <a:avLst/>
          </a:prstGeom>
          <a:ln>
            <a:noFill/>
          </a:ln>
        </p:spPr>
      </p:pic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1066800" cy="365125"/>
          </a:xfrm>
        </p:spPr>
        <p:txBody>
          <a:bodyPr/>
          <a:lstStyle/>
          <a:p>
            <a:fld id="{BB2E95A6-7EA9-4523-BA59-5A6E32539ACC}" type="datetime5">
              <a:rPr lang="en-GB" smtClean="0"/>
              <a:pPr/>
              <a:t>15-Feb-16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0399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SzPct val="45000"/>
              <a:buNone/>
            </a:pPr>
            <a:r>
              <a:rPr lang="en-US" dirty="0"/>
              <a:t>HPC Infrastructure in Cuba: </a:t>
            </a:r>
            <a:r>
              <a:rPr lang="en-US" dirty="0" smtClean="0"/>
              <a:t>Present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58441" y="1117455"/>
            <a:ext cx="7918015" cy="864096"/>
          </a:xfrm>
          <a:prstGeom prst="rect">
            <a:avLst/>
          </a:prstGeom>
          <a:solidFill>
            <a:srgbClr val="99FFCC"/>
          </a:solidFill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3200" dirty="0"/>
              <a:t> HPC </a:t>
            </a:r>
            <a:r>
              <a:rPr lang="en-US" sz="3200" dirty="0" smtClean="0"/>
              <a:t>Infrastructure at UCLV</a:t>
            </a:r>
            <a:r>
              <a:rPr lang="en-US" sz="3200" dirty="0"/>
              <a:t>, </a:t>
            </a:r>
            <a:r>
              <a:rPr lang="en-US" sz="3200" dirty="0" smtClean="0"/>
              <a:t>UO &amp; </a:t>
            </a:r>
            <a:r>
              <a:rPr lang="en-US" sz="3200" dirty="0"/>
              <a:t>UCI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907438"/>
              </p:ext>
            </p:extLst>
          </p:nvPr>
        </p:nvGraphicFramePr>
        <p:xfrm>
          <a:off x="755576" y="1981551"/>
          <a:ext cx="7920880" cy="3679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800200"/>
                <a:gridCol w="1800200"/>
                <a:gridCol w="1152128"/>
                <a:gridCol w="1440160"/>
              </a:tblGrid>
              <a:tr h="48206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UCI</a:t>
                      </a:r>
                      <a:endParaRPr sz="28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UO</a:t>
                      </a:r>
                      <a:endParaRPr sz="28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UCLV</a:t>
                      </a:r>
                      <a:endParaRPr sz="28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20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CPU</a:t>
                      </a:r>
                      <a:endParaRPr sz="28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BigData</a:t>
                      </a:r>
                      <a:endParaRPr sz="28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8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odes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-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Calibri"/>
                        </a:rPr>
                        <a:t>   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  <a:endParaRPr sz="280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8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ores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256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32</a:t>
                      </a:r>
                      <a:endParaRPr sz="280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8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/>
                        </a:rPr>
                        <a:t>RAM (GB)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346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64</a:t>
                      </a:r>
                      <a:endParaRPr sz="280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8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/>
                        </a:rPr>
                        <a:t>HDD (TB)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/>
                        </a:rPr>
                        <a:t>1.6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304 GB </a:t>
                      </a:r>
                      <a:endParaRPr sz="280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287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/>
                        </a:rPr>
                        <a:t>TFLOPS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2.63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80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Hadoop</a:t>
                      </a:r>
                      <a:endParaRPr sz="2800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1066800" cy="365125"/>
          </a:xfrm>
        </p:spPr>
        <p:txBody>
          <a:bodyPr/>
          <a:lstStyle/>
          <a:p>
            <a:fld id="{BB2E95A6-7EA9-4523-BA59-5A6E32539ACC}" type="datetime5">
              <a:rPr lang="en-GB" smtClean="0"/>
              <a:pPr/>
              <a:t>15-Feb-16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5294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HPC in UO Datacenter</a:t>
            </a: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704" y="586392"/>
            <a:ext cx="5475600" cy="5650920"/>
          </a:xfrm>
          <a:prstGeom prst="rect">
            <a:avLst/>
          </a:prstGeom>
          <a:ln>
            <a:noFill/>
          </a:ln>
        </p:spPr>
      </p:pic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1066800" cy="365125"/>
          </a:xfrm>
        </p:spPr>
        <p:txBody>
          <a:bodyPr/>
          <a:lstStyle/>
          <a:p>
            <a:fld id="{BB2E95A6-7EA9-4523-BA59-5A6E32539ACC}" type="datetime5">
              <a:rPr lang="en-GB" smtClean="0"/>
              <a:pPr/>
              <a:t>15-Feb-16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4574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HPC in UCLV Datacenter</a:t>
            </a:r>
          </a:p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-36512" y="908720"/>
            <a:ext cx="9108312" cy="4969897"/>
            <a:chOff x="504000" y="1769040"/>
            <a:chExt cx="9108312" cy="4969897"/>
          </a:xfrm>
        </p:grpSpPr>
        <p:sp>
          <p:nvSpPr>
            <p:cNvPr id="19" name="TextShape 2"/>
            <p:cNvSpPr txBox="1"/>
            <p:nvPr/>
          </p:nvSpPr>
          <p:spPr>
            <a:xfrm>
              <a:off x="504000" y="1769040"/>
              <a:ext cx="9071640" cy="4384440"/>
            </a:xfrm>
            <a:prstGeom prst="rect">
              <a:avLst/>
            </a:prstGeom>
          </p:spPr>
          <p:txBody>
            <a:bodyPr lIns="0" tIns="0" rIns="0" bIns="0"/>
            <a:lstStyle/>
            <a:p>
              <a:endParaRPr/>
            </a:p>
          </p:txBody>
        </p:sp>
        <p:pic>
          <p:nvPicPr>
            <p:cNvPr id="20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074" y="2009774"/>
              <a:ext cx="4059238" cy="4729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2" y="1951037"/>
              <a:ext cx="4843290" cy="478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Straight Connector 21"/>
            <p:cNvCxnSpPr/>
            <p:nvPr/>
          </p:nvCxnSpPr>
          <p:spPr>
            <a:xfrm flipH="1">
              <a:off x="2830512" y="2865437"/>
              <a:ext cx="152400" cy="2286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373312" y="2865437"/>
              <a:ext cx="609600" cy="152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373312" y="3017837"/>
              <a:ext cx="0" cy="5334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1763712" y="3551237"/>
              <a:ext cx="609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763712" y="3551237"/>
              <a:ext cx="0" cy="1143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763712" y="4694237"/>
              <a:ext cx="1066800" cy="457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86801" y="6492875"/>
            <a:ext cx="457199" cy="365125"/>
          </a:xfrm>
        </p:spPr>
        <p:txBody>
          <a:bodyPr/>
          <a:lstStyle/>
          <a:p>
            <a:fld id="{DAEE0FF1-C6A0-49D2-A86D-8AAF7FF0E892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1066800" cy="365125"/>
          </a:xfrm>
        </p:spPr>
        <p:txBody>
          <a:bodyPr/>
          <a:lstStyle/>
          <a:p>
            <a:fld id="{BB2E95A6-7EA9-4523-BA59-5A6E32539ACC}" type="datetime5">
              <a:rPr lang="en-GB" smtClean="0"/>
              <a:pPr/>
              <a:t>15-Feb-16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7198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SzPct val="45000"/>
              <a:buNone/>
            </a:pPr>
            <a:r>
              <a:rPr lang="en-US" dirty="0"/>
              <a:t>HPC Infrastructure in Cuba: </a:t>
            </a:r>
            <a:r>
              <a:rPr lang="en-US" dirty="0" smtClean="0"/>
              <a:t>NEAR FUTURE (1/2)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7544" y="836712"/>
            <a:ext cx="8497069" cy="5329262"/>
          </a:xfrm>
        </p:spPr>
        <p:txBody>
          <a:bodyPr>
            <a:normAutofit lnSpcReduction="10000"/>
          </a:bodyPr>
          <a:lstStyle/>
          <a:p>
            <a:pPr>
              <a:buSzPct val="45000"/>
            </a:pPr>
            <a:r>
              <a:rPr lang="en-US" sz="3200" dirty="0"/>
              <a:t>HPC UCLV &amp; UCI</a:t>
            </a:r>
            <a:endParaRPr lang="en-US" dirty="0"/>
          </a:p>
          <a:p>
            <a:pPr lvl="2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IBM </a:t>
            </a:r>
            <a:r>
              <a:rPr lang="en-US" dirty="0" err="1"/>
              <a:t>iDataPlex</a:t>
            </a:r>
            <a:endParaRPr lang="en-US" dirty="0"/>
          </a:p>
          <a:p>
            <a:pPr lvl="2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149 nodes</a:t>
            </a:r>
            <a:endParaRPr lang="en-US" dirty="0"/>
          </a:p>
          <a:p>
            <a:pPr lvl="2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1192 </a:t>
            </a:r>
            <a:r>
              <a:rPr lang="en-US" dirty="0"/>
              <a:t>cores</a:t>
            </a:r>
          </a:p>
          <a:p>
            <a:pPr lvl="2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CPU's </a:t>
            </a:r>
            <a:r>
              <a:rPr lang="en-US" dirty="0"/>
              <a:t>Intel Xeon Nehalem de 2.26GHz</a:t>
            </a:r>
          </a:p>
          <a:p>
            <a:pPr lvl="2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12GB </a:t>
            </a:r>
            <a:r>
              <a:rPr lang="en-US" dirty="0"/>
              <a:t>de </a:t>
            </a:r>
            <a:r>
              <a:rPr lang="en-US" dirty="0" smtClean="0"/>
              <a:t>RAM/node. </a:t>
            </a:r>
            <a:endParaRPr lang="en-US" dirty="0"/>
          </a:p>
          <a:p>
            <a:pPr marL="342900" lvl="1" indent="-342900">
              <a:buSzPct val="45000"/>
              <a:buNone/>
            </a:pP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</a:rPr>
              <a:t>BigData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UCLV (Spark)</a:t>
            </a:r>
          </a:p>
          <a:p>
            <a:pPr lvl="2"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20 nodes (80 Cores)</a:t>
            </a:r>
          </a:p>
          <a:p>
            <a:pPr lvl="2"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320 GB </a:t>
            </a:r>
            <a:r>
              <a:rPr lang="en-US" dirty="0" smtClean="0"/>
              <a:t>RAM</a:t>
            </a:r>
          </a:p>
          <a:p>
            <a:pPr lvl="2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1.52 TB HDD + 3 TB NAS</a:t>
            </a:r>
            <a:endParaRPr lang="en-US" dirty="0"/>
          </a:p>
          <a:p>
            <a:pPr marL="342900" lvl="1" indent="-342900">
              <a:buSzPct val="45000"/>
              <a:buNone/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Summarizing HPC each university: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  <a:p>
            <a:pPr lvl="2"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75 </a:t>
            </a:r>
            <a:r>
              <a:rPr lang="en-US" dirty="0" smtClean="0"/>
              <a:t>nodes with almost 600 </a:t>
            </a:r>
            <a:r>
              <a:rPr lang="en-US" dirty="0"/>
              <a:t>cores </a:t>
            </a:r>
            <a:r>
              <a:rPr lang="en-US" dirty="0" smtClean="0"/>
              <a:t>&amp; </a:t>
            </a:r>
            <a:r>
              <a:rPr lang="en-US" dirty="0"/>
              <a:t>1TB </a:t>
            </a:r>
            <a:r>
              <a:rPr lang="en-US" dirty="0" smtClean="0"/>
              <a:t>RAM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1066800" cy="365125"/>
          </a:xfrm>
        </p:spPr>
        <p:txBody>
          <a:bodyPr/>
          <a:lstStyle/>
          <a:p>
            <a:fld id="{BB2E95A6-7EA9-4523-BA59-5A6E32539ACC}" type="datetime5">
              <a:rPr lang="en-US" smtClean="0"/>
              <a:pPr/>
              <a:t>15-Feb-16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0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86801" y="6492875"/>
            <a:ext cx="457199" cy="365125"/>
          </a:xfrm>
        </p:spPr>
        <p:txBody>
          <a:bodyPr/>
          <a:lstStyle/>
          <a:p>
            <a:fld id="{DAEE0FF1-C6A0-49D2-A86D-8AAF7FF0E89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79512" y="0"/>
            <a:ext cx="8964488" cy="548680"/>
          </a:xfrm>
        </p:spPr>
        <p:txBody>
          <a:bodyPr>
            <a:normAutofit fontScale="92500"/>
          </a:bodyPr>
          <a:lstStyle/>
          <a:p>
            <a:pPr marL="0" indent="0" algn="ctr">
              <a:buSzPct val="45000"/>
              <a:buNone/>
            </a:pPr>
            <a:r>
              <a:rPr lang="en-US" dirty="0"/>
              <a:t>HPC Infrastructure in Cuba: </a:t>
            </a:r>
            <a:r>
              <a:rPr lang="en-US" dirty="0" smtClean="0"/>
              <a:t>NEAR FUTURE (2/2)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7544" y="908050"/>
            <a:ext cx="8497069" cy="5329262"/>
          </a:xfrm>
        </p:spPr>
        <p:txBody>
          <a:bodyPr>
            <a:normAutofit/>
          </a:bodyPr>
          <a:lstStyle/>
          <a:p>
            <a:pPr>
              <a:buSzPct val="45000"/>
            </a:pPr>
            <a:r>
              <a:rPr lang="en-US" sz="3200" dirty="0"/>
              <a:t>HPC </a:t>
            </a:r>
            <a:r>
              <a:rPr lang="en-US" sz="3200" dirty="0" smtClean="0"/>
              <a:t>UO</a:t>
            </a:r>
            <a:endParaRPr lang="en-US" dirty="0"/>
          </a:p>
          <a:p>
            <a:pPr lvl="2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9 </a:t>
            </a:r>
            <a:r>
              <a:rPr lang="en-US" dirty="0"/>
              <a:t>x Dell PowerEdge C6145 </a:t>
            </a:r>
            <a:r>
              <a:rPr lang="en-US" dirty="0" smtClean="0"/>
              <a:t>(near future: </a:t>
            </a:r>
            <a:r>
              <a:rPr lang="en-US" dirty="0"/>
              <a:t>16)</a:t>
            </a:r>
          </a:p>
          <a:p>
            <a:pPr lvl="2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2 </a:t>
            </a:r>
            <a:r>
              <a:rPr lang="en-US" dirty="0"/>
              <a:t>motherboards </a:t>
            </a:r>
            <a:r>
              <a:rPr lang="en-US" dirty="0" smtClean="0"/>
              <a:t>each one: </a:t>
            </a:r>
            <a:r>
              <a:rPr lang="en-US" dirty="0"/>
              <a:t>18 </a:t>
            </a:r>
            <a:r>
              <a:rPr lang="en-US" dirty="0" smtClean="0"/>
              <a:t>nodes </a:t>
            </a:r>
            <a:endParaRPr lang="en-US" dirty="0"/>
          </a:p>
          <a:p>
            <a:pPr lvl="2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16 cores/node</a:t>
            </a:r>
            <a:endParaRPr lang="en-US" dirty="0"/>
          </a:p>
          <a:p>
            <a:pPr lvl="2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CPU's </a:t>
            </a:r>
            <a:r>
              <a:rPr lang="en-US" dirty="0"/>
              <a:t>AMD "</a:t>
            </a:r>
            <a:r>
              <a:rPr lang="en-US" dirty="0" err="1"/>
              <a:t>Magny-Cours</a:t>
            </a:r>
            <a:r>
              <a:rPr lang="en-US" dirty="0"/>
              <a:t>" </a:t>
            </a:r>
            <a:r>
              <a:rPr lang="en-US" dirty="0" smtClean="0"/>
              <a:t>2.4Ghz</a:t>
            </a:r>
            <a:endParaRPr lang="en-US" dirty="0"/>
          </a:p>
          <a:p>
            <a:pPr lvl="2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64GB </a:t>
            </a:r>
            <a:r>
              <a:rPr lang="en-US" dirty="0"/>
              <a:t>RAM/node</a:t>
            </a:r>
          </a:p>
          <a:p>
            <a:pPr lvl="2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Switch </a:t>
            </a:r>
            <a:r>
              <a:rPr lang="en-US" dirty="0" err="1"/>
              <a:t>Infiniband</a:t>
            </a:r>
            <a:r>
              <a:rPr lang="en-US" dirty="0"/>
              <a:t> 2xQDR</a:t>
            </a:r>
          </a:p>
          <a:p>
            <a:pPr marL="342900" lvl="1" indent="-342900">
              <a:buSzPct val="45000"/>
              <a:buNone/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Summarizing: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  <a:p>
            <a:pPr lvl="2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288 </a:t>
            </a:r>
            <a:r>
              <a:rPr lang="en-US" dirty="0"/>
              <a:t>cores </a:t>
            </a:r>
            <a:r>
              <a:rPr lang="en-US" dirty="0" smtClean="0"/>
              <a:t>&amp; 1.15TB RAM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1066800" cy="365125"/>
          </a:xfrm>
        </p:spPr>
        <p:txBody>
          <a:bodyPr/>
          <a:lstStyle/>
          <a:p>
            <a:fld id="{BB2E95A6-7EA9-4523-BA59-5A6E32539ACC}" type="datetime5">
              <a:rPr lang="en-US" smtClean="0"/>
              <a:pPr/>
              <a:t>15-Feb-16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79512" y="0"/>
            <a:ext cx="8964488" cy="6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NEAR FUTURE (CPU)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9512" y="549848"/>
            <a:ext cx="8927564" cy="5903487"/>
            <a:chOff x="239712" y="909062"/>
            <a:chExt cx="9220200" cy="6223575"/>
          </a:xfrm>
        </p:grpSpPr>
        <p:pic>
          <p:nvPicPr>
            <p:cNvPr id="17" name="Picture 1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343112" y="2027237"/>
              <a:ext cx="2116800" cy="382336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/>
            <p:cNvPicPr/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7955950" y="5841874"/>
              <a:ext cx="979488" cy="1443163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1247112" y="909062"/>
              <a:ext cx="152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UCLV</a:t>
              </a:r>
              <a:endParaRPr lang="en-US" sz="3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99912" y="909062"/>
              <a:ext cx="152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UCI</a:t>
              </a:r>
              <a:endParaRPr lang="en-US" sz="3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76512" y="985262"/>
              <a:ext cx="152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UO</a:t>
              </a:r>
              <a:endParaRPr lang="en-US" sz="3200" dirty="0"/>
            </a:p>
          </p:txBody>
        </p:sp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12" y="1516091"/>
              <a:ext cx="3160760" cy="5616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69" y="1493837"/>
              <a:ext cx="3122543" cy="563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Date Placeholder 1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1066800" cy="365125"/>
          </a:xfrm>
        </p:spPr>
        <p:txBody>
          <a:bodyPr/>
          <a:lstStyle/>
          <a:p>
            <a:fld id="{BB2E95A6-7EA9-4523-BA59-5A6E32539ACC}" type="datetime5">
              <a:rPr lang="en-US" smtClean="0"/>
              <a:pPr/>
              <a:t>15-Feb-16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18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NEAR FUTURE </a:t>
            </a:r>
            <a:r>
              <a:rPr lang="en-US" dirty="0" smtClean="0"/>
              <a:t>(GPU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6" name="Picture 2" descr="Tesla K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408" y="0"/>
            <a:ext cx="2281936" cy="16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5" y="44624"/>
            <a:ext cx="2084649" cy="174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1188" y="1556122"/>
            <a:ext cx="8353425" cy="5329262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/>
              <a:t>Tesla K80 Accelerator Features and Benefits </a:t>
            </a:r>
          </a:p>
          <a:p>
            <a:endParaRPr lang="en-US" sz="1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dirty="0"/>
              <a:t>4992 NVIDIA CUDA cores with a dual-GPU design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Up to 2.91 Teraflops double-precision performance with NVIDIA GPU Boost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Up to 8.73 Teraflops single-precision performance with NVIDIA GPU Boost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24 GB of GDDR5 memory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480 GB/s aggregate memory bandwidth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Server-optimized to deliver the best throughput in the data</a:t>
            </a:r>
          </a:p>
          <a:p>
            <a:endParaRPr lang="en-US" sz="1800" dirty="0"/>
          </a:p>
          <a:p>
            <a:r>
              <a:rPr lang="en-US" dirty="0"/>
              <a:t>Server DELL R730 (128 GB RAM, 8 C 2.4 GHz, 3 TB HDD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1066800" cy="365125"/>
          </a:xfrm>
        </p:spPr>
        <p:txBody>
          <a:bodyPr/>
          <a:lstStyle/>
          <a:p>
            <a:fld id="{BB2E95A6-7EA9-4523-BA59-5A6E32539ACC}" type="datetime5">
              <a:rPr lang="en-GB" smtClean="0"/>
              <a:pPr/>
              <a:t>15-Feb-16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4551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19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Near Future Centers </a:t>
            </a:r>
            <a:r>
              <a:rPr lang="en-US" dirty="0"/>
              <a:t>with HPC infrastructure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179512" y="1131093"/>
            <a:ext cx="8964488" cy="4602163"/>
            <a:chOff x="503640" y="655637"/>
            <a:chExt cx="9059460" cy="4602163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640" y="2028825"/>
              <a:ext cx="9059460" cy="322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ustomShape 2"/>
            <p:cNvSpPr/>
            <p:nvPr/>
          </p:nvSpPr>
          <p:spPr>
            <a:xfrm>
              <a:off x="2678112" y="2245120"/>
              <a:ext cx="274320" cy="274320"/>
            </a:xfrm>
            <a:prstGeom prst="star5">
              <a:avLst/>
            </a:prstGeom>
            <a:solidFill>
              <a:srgbClr val="FF420E"/>
            </a:solidFill>
            <a:ln>
              <a:solidFill>
                <a:srgbClr val="3465A4"/>
              </a:solidFill>
            </a:ln>
          </p:spPr>
        </p:sp>
        <p:sp>
          <p:nvSpPr>
            <p:cNvPr id="10" name="CustomShape 3"/>
            <p:cNvSpPr/>
            <p:nvPr/>
          </p:nvSpPr>
          <p:spPr>
            <a:xfrm>
              <a:off x="4586472" y="2821480"/>
              <a:ext cx="274320" cy="274320"/>
            </a:xfrm>
            <a:prstGeom prst="star5">
              <a:avLst/>
            </a:prstGeom>
            <a:solidFill>
              <a:srgbClr val="FF420E"/>
            </a:solidFill>
            <a:ln>
              <a:solidFill>
                <a:srgbClr val="3465A4"/>
              </a:solidFill>
            </a:ln>
          </p:spPr>
        </p:sp>
        <p:sp>
          <p:nvSpPr>
            <p:cNvPr id="11" name="CustomShape 4"/>
            <p:cNvSpPr/>
            <p:nvPr/>
          </p:nvSpPr>
          <p:spPr>
            <a:xfrm>
              <a:off x="7790424" y="4696197"/>
              <a:ext cx="274320" cy="274320"/>
            </a:xfrm>
            <a:prstGeom prst="star5">
              <a:avLst/>
            </a:prstGeom>
            <a:solidFill>
              <a:srgbClr val="FF420E"/>
            </a:solidFill>
            <a:ln>
              <a:solidFill>
                <a:srgbClr val="3465A4"/>
              </a:solidFill>
            </a:ln>
          </p:spPr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6963" y="3733800"/>
              <a:ext cx="1394115" cy="933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4887912" y="1410396"/>
              <a:ext cx="1070116" cy="1414561"/>
              <a:chOff x="457200" y="3429000"/>
              <a:chExt cx="3751321" cy="3130550"/>
            </a:xfrm>
          </p:grpSpPr>
          <p:pic>
            <p:nvPicPr>
              <p:cNvPr id="38" name="Picture 3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13" r="11606"/>
              <a:stretch>
                <a:fillRect/>
              </a:stretch>
            </p:blipFill>
            <p:spPr bwMode="auto">
              <a:xfrm>
                <a:off x="457200" y="3429000"/>
                <a:ext cx="1955800" cy="3130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9" name="Picture 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2258" y="4419600"/>
                <a:ext cx="1846263" cy="2133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4" name="Picture 5" descr="hpc uclv intel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810" y="1036637"/>
              <a:ext cx="1089102" cy="178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6863784" y="3053689"/>
              <a:ext cx="1072128" cy="1613562"/>
            </a:xfrm>
            <a:prstGeom prst="rect">
              <a:avLst/>
            </a:prstGeom>
            <a:ln>
              <a:noFill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696912" y="2057400"/>
              <a:ext cx="892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2016</a:t>
              </a:r>
              <a:endParaRPr lang="en-US" dirty="0"/>
            </a:p>
          </p:txBody>
        </p:sp>
        <p:pic>
          <p:nvPicPr>
            <p:cNvPr id="17" name="Picture 5" descr="hpc uclv intel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010" y="655637"/>
              <a:ext cx="1089102" cy="178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CustomShape 2"/>
            <p:cNvSpPr/>
            <p:nvPr/>
          </p:nvSpPr>
          <p:spPr>
            <a:xfrm>
              <a:off x="2671200" y="2266997"/>
              <a:ext cx="274320" cy="274320"/>
            </a:xfrm>
            <a:prstGeom prst="star5">
              <a:avLst/>
            </a:prstGeom>
            <a:solidFill>
              <a:srgbClr val="FF420E"/>
            </a:solidFill>
            <a:ln>
              <a:solidFill>
                <a:srgbClr val="3465A4"/>
              </a:solidFill>
            </a:ln>
          </p:spPr>
        </p:sp>
        <p:sp>
          <p:nvSpPr>
            <p:cNvPr id="19" name="CustomShape 3"/>
            <p:cNvSpPr/>
            <p:nvPr/>
          </p:nvSpPr>
          <p:spPr>
            <a:xfrm>
              <a:off x="4579560" y="2843357"/>
              <a:ext cx="274320" cy="274320"/>
            </a:xfrm>
            <a:prstGeom prst="star5">
              <a:avLst/>
            </a:prstGeom>
            <a:solidFill>
              <a:srgbClr val="FF420E"/>
            </a:solidFill>
            <a:ln>
              <a:solidFill>
                <a:srgbClr val="3465A4"/>
              </a:solidFill>
            </a:ln>
          </p:spPr>
        </p:sp>
        <p:sp>
          <p:nvSpPr>
            <p:cNvPr id="20" name="CustomShape 4"/>
            <p:cNvSpPr/>
            <p:nvPr/>
          </p:nvSpPr>
          <p:spPr>
            <a:xfrm>
              <a:off x="7783560" y="4751357"/>
              <a:ext cx="274320" cy="274320"/>
            </a:xfrm>
            <a:prstGeom prst="star5">
              <a:avLst/>
            </a:prstGeom>
            <a:solidFill>
              <a:srgbClr val="FF420E"/>
            </a:solidFill>
            <a:ln>
              <a:solidFill>
                <a:srgbClr val="3465A4"/>
              </a:solidFill>
            </a:ln>
          </p:spPr>
        </p:sp>
        <p:sp>
          <p:nvSpPr>
            <p:cNvPr id="21" name="Line 5"/>
            <p:cNvSpPr/>
            <p:nvPr/>
          </p:nvSpPr>
          <p:spPr>
            <a:xfrm flipH="1">
              <a:off x="2299680" y="2427557"/>
              <a:ext cx="457200" cy="274320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</p:sp>
        <p:sp>
          <p:nvSpPr>
            <p:cNvPr id="22" name="Line 6"/>
            <p:cNvSpPr/>
            <p:nvPr/>
          </p:nvSpPr>
          <p:spPr>
            <a:xfrm flipH="1">
              <a:off x="2299680" y="2427557"/>
              <a:ext cx="534960" cy="274320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</p:sp>
        <p:sp>
          <p:nvSpPr>
            <p:cNvPr id="23" name="Line 7"/>
            <p:cNvSpPr/>
            <p:nvPr/>
          </p:nvSpPr>
          <p:spPr>
            <a:xfrm flipH="1">
              <a:off x="1463040" y="2427557"/>
              <a:ext cx="1371600" cy="568080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</p:sp>
        <p:sp>
          <p:nvSpPr>
            <p:cNvPr id="24" name="Line 8"/>
            <p:cNvSpPr/>
            <p:nvPr/>
          </p:nvSpPr>
          <p:spPr>
            <a:xfrm>
              <a:off x="2756880" y="2427557"/>
              <a:ext cx="1083600" cy="19440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</p:sp>
        <p:sp>
          <p:nvSpPr>
            <p:cNvPr id="25" name="Line 9"/>
            <p:cNvSpPr/>
            <p:nvPr/>
          </p:nvSpPr>
          <p:spPr>
            <a:xfrm>
              <a:off x="2756880" y="2427557"/>
              <a:ext cx="900720" cy="385200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</p:sp>
        <p:sp>
          <p:nvSpPr>
            <p:cNvPr id="26" name="Line 10"/>
            <p:cNvSpPr/>
            <p:nvPr/>
          </p:nvSpPr>
          <p:spPr>
            <a:xfrm flipV="1">
              <a:off x="4206240" y="2989877"/>
              <a:ext cx="541440" cy="97200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</p:sp>
        <p:sp>
          <p:nvSpPr>
            <p:cNvPr id="27" name="Line 11"/>
            <p:cNvSpPr/>
            <p:nvPr/>
          </p:nvSpPr>
          <p:spPr>
            <a:xfrm>
              <a:off x="4297680" y="2629877"/>
              <a:ext cx="450000" cy="360000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</p:sp>
        <p:sp>
          <p:nvSpPr>
            <p:cNvPr id="28" name="Line 12"/>
            <p:cNvSpPr/>
            <p:nvPr/>
          </p:nvSpPr>
          <p:spPr>
            <a:xfrm flipH="1" flipV="1">
              <a:off x="4747680" y="2989877"/>
              <a:ext cx="281520" cy="462960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</p:sp>
        <p:sp>
          <p:nvSpPr>
            <p:cNvPr id="29" name="Line 13"/>
            <p:cNvSpPr/>
            <p:nvPr/>
          </p:nvSpPr>
          <p:spPr>
            <a:xfrm flipH="1" flipV="1">
              <a:off x="4747680" y="2989877"/>
              <a:ext cx="921600" cy="371520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</p:sp>
        <p:sp>
          <p:nvSpPr>
            <p:cNvPr id="30" name="Line 14"/>
            <p:cNvSpPr/>
            <p:nvPr/>
          </p:nvSpPr>
          <p:spPr>
            <a:xfrm flipH="1" flipV="1">
              <a:off x="4747680" y="2989877"/>
              <a:ext cx="1664232" cy="813797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</p:sp>
        <p:sp>
          <p:nvSpPr>
            <p:cNvPr id="31" name="Line 15"/>
            <p:cNvSpPr/>
            <p:nvPr/>
          </p:nvSpPr>
          <p:spPr>
            <a:xfrm flipV="1">
              <a:off x="6766560" y="4897877"/>
              <a:ext cx="1149120" cy="18000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</p:sp>
        <p:sp>
          <p:nvSpPr>
            <p:cNvPr id="32" name="Line 16"/>
            <p:cNvSpPr/>
            <p:nvPr/>
          </p:nvSpPr>
          <p:spPr>
            <a:xfrm flipH="1">
              <a:off x="7915680" y="4367237"/>
              <a:ext cx="405360" cy="530640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</p:sp>
        <p:sp>
          <p:nvSpPr>
            <p:cNvPr id="33" name="Line 17"/>
            <p:cNvSpPr/>
            <p:nvPr/>
          </p:nvSpPr>
          <p:spPr>
            <a:xfrm>
              <a:off x="7680960" y="4275797"/>
              <a:ext cx="234720" cy="622080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</p:sp>
        <p:sp>
          <p:nvSpPr>
            <p:cNvPr id="34" name="Line 18"/>
            <p:cNvSpPr/>
            <p:nvPr/>
          </p:nvSpPr>
          <p:spPr>
            <a:xfrm>
              <a:off x="7040880" y="4092917"/>
              <a:ext cx="874800" cy="804960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</p:sp>
        <p:sp>
          <p:nvSpPr>
            <p:cNvPr id="35" name="Line 19"/>
            <p:cNvSpPr/>
            <p:nvPr/>
          </p:nvSpPr>
          <p:spPr>
            <a:xfrm flipH="1">
              <a:off x="7915680" y="4824437"/>
              <a:ext cx="588240" cy="73440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</p:sp>
        <p:sp>
          <p:nvSpPr>
            <p:cNvPr id="36" name="Line 20"/>
            <p:cNvSpPr/>
            <p:nvPr/>
          </p:nvSpPr>
          <p:spPr>
            <a:xfrm>
              <a:off x="2756880" y="2427557"/>
              <a:ext cx="260640" cy="293760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</p:sp>
        <p:sp>
          <p:nvSpPr>
            <p:cNvPr id="37" name="Freeform 36"/>
            <p:cNvSpPr/>
            <p:nvPr/>
          </p:nvSpPr>
          <p:spPr>
            <a:xfrm>
              <a:off x="2781300" y="2376512"/>
              <a:ext cx="5172075" cy="2552700"/>
            </a:xfrm>
            <a:custGeom>
              <a:avLst/>
              <a:gdLst>
                <a:gd name="connsiteX0" fmla="*/ 0 w 5172075"/>
                <a:gd name="connsiteY0" fmla="*/ 0 h 2552700"/>
                <a:gd name="connsiteX1" fmla="*/ 1943100 w 5172075"/>
                <a:gd name="connsiteY1" fmla="*/ 619125 h 2552700"/>
                <a:gd name="connsiteX2" fmla="*/ 5172075 w 5172075"/>
                <a:gd name="connsiteY2" fmla="*/ 2552700 h 2552700"/>
                <a:gd name="connsiteX3" fmla="*/ 5172075 w 5172075"/>
                <a:gd name="connsiteY3" fmla="*/ 255270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72075" h="2552700">
                  <a:moveTo>
                    <a:pt x="0" y="0"/>
                  </a:moveTo>
                  <a:cubicBezTo>
                    <a:pt x="540544" y="96837"/>
                    <a:pt x="1081088" y="193675"/>
                    <a:pt x="1943100" y="619125"/>
                  </a:cubicBezTo>
                  <a:cubicBezTo>
                    <a:pt x="2805113" y="1044575"/>
                    <a:pt x="5172075" y="2552700"/>
                    <a:pt x="5172075" y="2552700"/>
                  </a:cubicBezTo>
                  <a:lnTo>
                    <a:pt x="5172075" y="2552700"/>
                  </a:lnTo>
                </a:path>
              </a:pathLst>
            </a:custGeom>
            <a:noFill/>
            <a:ln w="57150"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Date Placeholder 1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1066800" cy="365125"/>
          </a:xfrm>
        </p:spPr>
        <p:txBody>
          <a:bodyPr/>
          <a:lstStyle/>
          <a:p>
            <a:fld id="{BB2E95A6-7EA9-4523-BA59-5A6E32539ACC}" type="datetime5">
              <a:rPr lang="en-GB" smtClean="0"/>
              <a:pPr/>
              <a:t>15-Feb-16</a:t>
            </a:fld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79512" y="116632"/>
            <a:ext cx="8964488" cy="62068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b="1" dirty="0"/>
              <a:t>Boost your research through High Performance </a:t>
            </a:r>
            <a:r>
              <a:rPr lang="en-US" b="1" dirty="0" smtClean="0"/>
              <a:t>Computing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1188" y="692696"/>
            <a:ext cx="8353425" cy="5832648"/>
          </a:xfrm>
        </p:spPr>
        <p:txBody>
          <a:bodyPr>
            <a:normAutofit/>
          </a:bodyPr>
          <a:lstStyle/>
          <a:p>
            <a:pPr marL="457200" indent="-457200">
              <a:buSzPct val="60000"/>
              <a:buFont typeface="Wingdings" panose="05000000000000000000" pitchFamily="2" charset="2"/>
              <a:buChar char="Ø"/>
            </a:pPr>
            <a:r>
              <a:rPr lang="en-US" dirty="0"/>
              <a:t>Vision for Academic Supercomputing in Cuba</a:t>
            </a:r>
          </a:p>
          <a:p>
            <a:pPr marL="457200" indent="-457200">
              <a:buSzPct val="60000"/>
              <a:buFont typeface="Wingdings" panose="05000000000000000000" pitchFamily="2" charset="2"/>
              <a:buChar char="Ø"/>
            </a:pPr>
            <a:r>
              <a:rPr lang="en-US" dirty="0"/>
              <a:t>What is Supercomputing?</a:t>
            </a:r>
          </a:p>
          <a:p>
            <a:pPr marL="457200" indent="-457200">
              <a:buSzPct val="60000"/>
              <a:buFont typeface="Wingdings" panose="05000000000000000000" pitchFamily="2" charset="2"/>
              <a:buChar char="Ø"/>
            </a:pPr>
            <a:r>
              <a:rPr lang="en-US" dirty="0"/>
              <a:t>HPC Infrastructure in Cuba: Present &amp; </a:t>
            </a:r>
            <a:r>
              <a:rPr lang="en-US" dirty="0" smtClean="0"/>
              <a:t>Future</a:t>
            </a:r>
          </a:p>
          <a:p>
            <a:pPr marL="457200" indent="-457200">
              <a:buSzPct val="60000"/>
              <a:buFont typeface="Wingdings" panose="05000000000000000000" pitchFamily="2" charset="2"/>
              <a:buChar char="Ø"/>
            </a:pPr>
            <a:r>
              <a:rPr lang="en-US" dirty="0" smtClean="0"/>
              <a:t>Firsts Results</a:t>
            </a:r>
            <a:endParaRPr lang="en-US" dirty="0"/>
          </a:p>
          <a:p>
            <a:pPr marL="457200" indent="-457200">
              <a:buSzPct val="60000"/>
              <a:buFont typeface="Wingdings" panose="05000000000000000000" pitchFamily="2" charset="2"/>
              <a:buChar char="Ø"/>
            </a:pPr>
            <a:r>
              <a:rPr lang="en-US" dirty="0"/>
              <a:t>Get Involved!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1066800" cy="365125"/>
          </a:xfrm>
        </p:spPr>
        <p:txBody>
          <a:bodyPr/>
          <a:lstStyle/>
          <a:p>
            <a:fld id="{BB2E95A6-7EA9-4523-BA59-5A6E32539ACC}" type="datetime5">
              <a:rPr lang="en-GB" smtClean="0"/>
              <a:pPr/>
              <a:t>15-Feb-16</a:t>
            </a:fld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20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Firsts Results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3" y="1400175"/>
            <a:ext cx="8780463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1066800" cy="365125"/>
          </a:xfrm>
        </p:spPr>
        <p:txBody>
          <a:bodyPr/>
          <a:lstStyle/>
          <a:p>
            <a:fld id="{BB2E95A6-7EA9-4523-BA59-5A6E32539ACC}" type="datetime5">
              <a:rPr lang="en-GB" smtClean="0"/>
              <a:pPr/>
              <a:t>15-Feb-16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1653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21</a:t>
            </a:fld>
            <a:endParaRPr lang="nl-BE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79512" y="0"/>
            <a:ext cx="8964488" cy="5486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Firsts Results 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965702" cy="593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1066800" cy="365125"/>
          </a:xfrm>
        </p:spPr>
        <p:txBody>
          <a:bodyPr/>
          <a:lstStyle/>
          <a:p>
            <a:fld id="{BB2E95A6-7EA9-4523-BA59-5A6E32539ACC}" type="datetime5">
              <a:rPr lang="en-GB" smtClean="0"/>
              <a:pPr/>
              <a:t>15-Feb-16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91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22</a:t>
            </a:fld>
            <a:endParaRPr lang="nl-B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4" y="0"/>
            <a:ext cx="8339696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1066800" cy="365125"/>
          </a:xfrm>
        </p:spPr>
        <p:txBody>
          <a:bodyPr/>
          <a:lstStyle/>
          <a:p>
            <a:fld id="{BB2E95A6-7EA9-4523-BA59-5A6E32539ACC}" type="datetime5">
              <a:rPr lang="en-GB" smtClean="0"/>
              <a:pPr/>
              <a:t>15-Feb-16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6815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23</a:t>
            </a:fld>
            <a:endParaRPr lang="nl-BE" dirty="0"/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17342"/>
            <a:ext cx="8971322" cy="5043906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79512" y="0"/>
            <a:ext cx="8964488" cy="5486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Ways to access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1066800" cy="365125"/>
          </a:xfrm>
        </p:spPr>
        <p:txBody>
          <a:bodyPr/>
          <a:lstStyle/>
          <a:p>
            <a:fld id="{BB2E95A6-7EA9-4523-BA59-5A6E32539ACC}" type="datetime5">
              <a:rPr lang="en-GB" smtClean="0"/>
              <a:pPr/>
              <a:t>15-Feb-16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6582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24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Queues state via SSH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6597"/>
            <a:ext cx="8820472" cy="592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1066800" cy="365125"/>
          </a:xfrm>
        </p:spPr>
        <p:txBody>
          <a:bodyPr/>
          <a:lstStyle/>
          <a:p>
            <a:fld id="{BB2E95A6-7EA9-4523-BA59-5A6E32539ACC}" type="datetime5">
              <a:rPr lang="en-GB" smtClean="0"/>
              <a:pPr/>
              <a:t>15-Feb-16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856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95A6-7EA9-4523-BA59-5A6E32539ACC}" type="datetime5">
              <a:rPr lang="en-GB" smtClean="0"/>
              <a:pPr/>
              <a:t>15-Feb-16</a:t>
            </a:fld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25</a:t>
            </a:fld>
            <a:endParaRPr lang="nl-BE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79512" y="0"/>
            <a:ext cx="8964488" cy="5486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Queues state via Web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06880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45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95A6-7EA9-4523-BA59-5A6E32539ACC}" type="datetime5">
              <a:rPr lang="en-GB" smtClean="0"/>
              <a:pPr/>
              <a:t>15-Feb-16</a:t>
            </a:fld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26</a:t>
            </a:fld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944926" cy="570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79512" y="0"/>
            <a:ext cx="8964488" cy="5486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Job state via SSH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95A6-7EA9-4523-BA59-5A6E32539ACC}" type="datetime5">
              <a:rPr lang="en-GB" smtClean="0"/>
              <a:pPr/>
              <a:t>15-Feb-16</a:t>
            </a:fld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27</a:t>
            </a:fld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548680"/>
            <a:ext cx="8134101" cy="579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79512" y="0"/>
            <a:ext cx="8964488" cy="5486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Job state via Web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56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95A6-7EA9-4523-BA59-5A6E32539ACC}" type="datetime5">
              <a:rPr lang="en-GB" smtClean="0"/>
              <a:pPr/>
              <a:t>15-Feb-16</a:t>
            </a:fld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28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buNone/>
            </a:pPr>
            <a:r>
              <a:rPr lang="es-CL" dirty="0" smtClean="0"/>
              <a:t>Script </a:t>
            </a:r>
            <a:r>
              <a:rPr lang="es-CL" dirty="0" err="1"/>
              <a:t>via</a:t>
            </a:r>
            <a:r>
              <a:rPr lang="es-CL" dirty="0"/>
              <a:t> </a:t>
            </a:r>
            <a:r>
              <a:rPr lang="es-CL" dirty="0" err="1"/>
              <a:t>ssh</a:t>
            </a:r>
            <a:endParaRPr lang="es-CL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 rotWithShape="1">
          <a:blip r:embed="rId2"/>
          <a:srcRect l="5942" t="10004" r="27879" b="20204"/>
          <a:stretch/>
        </p:blipFill>
        <p:spPr>
          <a:xfrm>
            <a:off x="179512" y="773763"/>
            <a:ext cx="8971748" cy="531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95A6-7EA9-4523-BA59-5A6E32539ACC}" type="datetime5">
              <a:rPr lang="en-GB" smtClean="0"/>
              <a:pPr/>
              <a:t>15-Feb-16</a:t>
            </a:fld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29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L" dirty="0"/>
              <a:t>Script </a:t>
            </a:r>
            <a:r>
              <a:rPr lang="es-CL" dirty="0" err="1"/>
              <a:t>via</a:t>
            </a:r>
            <a:r>
              <a:rPr lang="es-CL" dirty="0"/>
              <a:t> </a:t>
            </a:r>
            <a:r>
              <a:rPr lang="es-CL" dirty="0" smtClean="0"/>
              <a:t>Web</a:t>
            </a:r>
            <a:endParaRPr lang="es-C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9878"/>
            <a:ext cx="8496944" cy="581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84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79512" y="0"/>
            <a:ext cx="8964488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Our Vision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	</a:t>
            </a:r>
            <a:r>
              <a:rPr lang="en-US" b="1" dirty="0"/>
              <a:t>'</a:t>
            </a:r>
            <a:r>
              <a:rPr lang="en-US" b="1" dirty="0" err="1"/>
              <a:t>CubaCAS</a:t>
            </a:r>
            <a:r>
              <a:rPr lang="en-US" b="1" dirty="0"/>
              <a:t>'</a:t>
            </a:r>
            <a:endParaRPr lang="en-US" dirty="0"/>
          </a:p>
          <a:p>
            <a:pPr marL="457200" indent="-457200">
              <a:buSzPct val="45000"/>
              <a:buFont typeface="Wingdings" panose="05000000000000000000" pitchFamily="2" charset="2"/>
              <a:buChar char="Ø"/>
            </a:pPr>
            <a:r>
              <a:rPr lang="en-US" i="1" dirty="0"/>
              <a:t>Cuban Centre for Academic Supercomputing</a:t>
            </a:r>
            <a:endParaRPr lang="en-US" dirty="0"/>
          </a:p>
          <a:p>
            <a:pPr marL="457200" indent="-457200">
              <a:buSzPct val="45000"/>
              <a:buFont typeface="Wingdings" panose="05000000000000000000" pitchFamily="2" charset="2"/>
              <a:buChar char="Ø"/>
            </a:pPr>
            <a:r>
              <a:rPr lang="en-US" dirty="0"/>
              <a:t>“La red </a:t>
            </a:r>
            <a:r>
              <a:rPr lang="en-US" dirty="0" err="1"/>
              <a:t>Académica</a:t>
            </a:r>
            <a:r>
              <a:rPr lang="en-US" dirty="0"/>
              <a:t> de </a:t>
            </a:r>
            <a:r>
              <a:rPr lang="en-US" dirty="0" err="1"/>
              <a:t>Computación</a:t>
            </a:r>
            <a:r>
              <a:rPr lang="en-US" dirty="0"/>
              <a:t> de Alto </a:t>
            </a:r>
            <a:r>
              <a:rPr lang="en-US" dirty="0" err="1"/>
              <a:t>Desempeño</a:t>
            </a:r>
            <a:r>
              <a:rPr lang="en-US" dirty="0"/>
              <a:t> de Cuba"</a:t>
            </a:r>
          </a:p>
          <a:p>
            <a:pPr marL="457200" indent="-457200">
              <a:buSzPct val="45000"/>
              <a:buFont typeface="Wingdings" panose="05000000000000000000" pitchFamily="2" charset="2"/>
              <a:buChar char="Ø"/>
            </a:pPr>
            <a:r>
              <a:rPr lang="en-US" dirty="0"/>
              <a:t>Geographic distribution of HPC Infrastructure at Havana, Santa </a:t>
            </a:r>
            <a:r>
              <a:rPr lang="en-US" dirty="0" smtClean="0"/>
              <a:t>Clara and </a:t>
            </a:r>
            <a:r>
              <a:rPr lang="en-US" dirty="0"/>
              <a:t>Santiago </a:t>
            </a:r>
            <a:r>
              <a:rPr lang="en-US" dirty="0" smtClean="0"/>
              <a:t>de Cuba</a:t>
            </a:r>
            <a:endParaRPr lang="en-US" dirty="0"/>
          </a:p>
          <a:p>
            <a:pPr marL="457200" indent="-457200">
              <a:buSzPct val="45000"/>
              <a:buFont typeface="Wingdings" panose="05000000000000000000" pitchFamily="2" charset="2"/>
              <a:buChar char="Ø"/>
            </a:pPr>
            <a:r>
              <a:rPr lang="en-US" dirty="0"/>
              <a:t>MES backbone </a:t>
            </a:r>
            <a:r>
              <a:rPr lang="en-US" dirty="0" smtClean="0"/>
              <a:t>(REDUNIV)</a:t>
            </a:r>
            <a:endParaRPr lang="en-US" dirty="0"/>
          </a:p>
          <a:p>
            <a:pPr marL="457200" indent="-457200">
              <a:buSzPct val="45000"/>
              <a:buFont typeface="Wingdings" panose="05000000000000000000" pitchFamily="2" charset="2"/>
              <a:buChar char="Ø"/>
            </a:pPr>
            <a:r>
              <a:rPr lang="en-US" dirty="0"/>
              <a:t>Physical infrastructure at: UCI, </a:t>
            </a:r>
            <a:r>
              <a:rPr lang="en-US" dirty="0" smtClean="0"/>
              <a:t>UCLV &amp; UO</a:t>
            </a:r>
          </a:p>
          <a:p>
            <a:pPr marL="0" indent="0">
              <a:buSzPct val="45000"/>
            </a:pPr>
            <a:endParaRPr lang="en-US" b="1" dirty="0" smtClean="0"/>
          </a:p>
          <a:p>
            <a:pPr marL="0" indent="0">
              <a:buSzPct val="45000"/>
            </a:pPr>
            <a:r>
              <a:rPr lang="en-US" b="1" dirty="0" smtClean="0"/>
              <a:t>To </a:t>
            </a:r>
            <a:r>
              <a:rPr lang="en-US" b="1" dirty="0"/>
              <a:t>make HPC Services available at all Cuban academic and scientific institutions</a:t>
            </a:r>
            <a:endParaRPr lang="en-US" dirty="0"/>
          </a:p>
          <a:p>
            <a:pPr marL="457200" indent="-457200">
              <a:buSzPct val="45000"/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3</a:t>
            </a:fld>
            <a:endParaRPr lang="nl-BE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1066800" cy="365125"/>
          </a:xfrm>
        </p:spPr>
        <p:txBody>
          <a:bodyPr/>
          <a:lstStyle/>
          <a:p>
            <a:fld id="{BB2E95A6-7EA9-4523-BA59-5A6E32539ACC}" type="datetime5">
              <a:rPr lang="en-GB" smtClean="0"/>
              <a:pPr/>
              <a:t>15-Feb-16</a:t>
            </a:fld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95A6-7EA9-4523-BA59-5A6E32539ACC}" type="datetime5">
              <a:rPr lang="en-GB" smtClean="0"/>
              <a:pPr/>
              <a:t>15-Feb-16</a:t>
            </a:fld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30</a:t>
            </a:fld>
            <a:endParaRPr lang="nl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Research groups using UCLV HPC facilities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33" t="10738" r="1485" b="3250"/>
          <a:stretch/>
        </p:blipFill>
        <p:spPr>
          <a:xfrm>
            <a:off x="698913" y="1556792"/>
            <a:ext cx="740147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95A6-7EA9-4523-BA59-5A6E32539ACC}" type="datetime5">
              <a:rPr lang="en-GB" smtClean="0"/>
              <a:pPr/>
              <a:t>15-Feb-16</a:t>
            </a:fld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31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National </a:t>
            </a:r>
            <a:r>
              <a:rPr lang="en-US" dirty="0" smtClean="0"/>
              <a:t>Strategy (1/2)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buSzPct val="45000"/>
            </a:pPr>
            <a:r>
              <a:rPr lang="en-US" sz="3200" dirty="0"/>
              <a:t>Heterogeneous Setup:</a:t>
            </a:r>
            <a:endParaRPr lang="en-US" dirty="0"/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HPC </a:t>
            </a:r>
            <a:r>
              <a:rPr lang="en-US" dirty="0"/>
              <a:t>depending on job: more cores or more RAM/core, faster network,...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CPU </a:t>
            </a:r>
            <a:r>
              <a:rPr lang="en-US" dirty="0"/>
              <a:t>Vs GPU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 smtClean="0"/>
              <a:t>Specialization </a:t>
            </a:r>
            <a:r>
              <a:rPr lang="en-US" dirty="0"/>
              <a:t>in </a:t>
            </a:r>
            <a:r>
              <a:rPr lang="en-US" dirty="0" err="1"/>
              <a:t>BigData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24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95A6-7EA9-4523-BA59-5A6E32539ACC}" type="datetime5">
              <a:rPr lang="en-GB" smtClean="0"/>
              <a:pPr/>
              <a:t>15-Feb-16</a:t>
            </a:fld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32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National Strategy </a:t>
            </a:r>
            <a:r>
              <a:rPr lang="en-US" dirty="0" smtClean="0"/>
              <a:t>(2/2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10000"/>
          </a:bodyPr>
          <a:lstStyle/>
          <a:p>
            <a:pPr>
              <a:buSzPct val="45000"/>
            </a:pPr>
            <a:r>
              <a:rPr lang="en-US" sz="3200" dirty="0"/>
              <a:t>Strengthen sysadmin capacity </a:t>
            </a:r>
            <a:endParaRPr lang="en-US" dirty="0"/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Dedicated HPC group in each university (UCI, UCLV, UO)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Workshops, presentations, trainings with Belgian experts</a:t>
            </a:r>
          </a:p>
          <a:p>
            <a:pPr lvl="1">
              <a:buSzPct val="75000"/>
              <a:buFont typeface="StarSymbol"/>
              <a:buChar char=""/>
            </a:pPr>
            <a:endParaRPr lang="en-US" dirty="0"/>
          </a:p>
          <a:p>
            <a:pPr>
              <a:buSzPct val="45000"/>
            </a:pPr>
            <a:r>
              <a:rPr lang="en-US" sz="3200" dirty="0"/>
              <a:t>Build-up national user base</a:t>
            </a:r>
            <a:endParaRPr lang="en-US" dirty="0"/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Workshops for potential HPC users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Dialogue with researchers to identify needs &amp; ideas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Identify potential partners: MES, pharma, research, hospitals,...</a:t>
            </a:r>
          </a:p>
          <a:p>
            <a:pPr lvl="1"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Facilitate remote access</a:t>
            </a:r>
          </a:p>
          <a:p>
            <a:pPr lvl="1">
              <a:buSzPct val="75000"/>
              <a:buFont typeface="StarSymbol"/>
              <a:buChar char=""/>
            </a:pPr>
            <a:endParaRPr lang="en-US" dirty="0"/>
          </a:p>
          <a:p>
            <a:pPr>
              <a:buSzPct val="45000"/>
            </a:pPr>
            <a:r>
              <a:rPr lang="en-US" sz="3200" dirty="0"/>
              <a:t>Join international HPC community: </a:t>
            </a:r>
            <a:r>
              <a:rPr lang="en-US" sz="3200" dirty="0" smtClean="0"/>
              <a:t>          </a:t>
            </a:r>
            <a:r>
              <a:rPr lang="en-US" sz="3200" b="1" dirty="0" smtClean="0"/>
              <a:t>Development </a:t>
            </a:r>
            <a:r>
              <a:rPr lang="en-US" sz="3200" b="1" dirty="0"/>
              <a:t>of </a:t>
            </a:r>
            <a:r>
              <a:rPr lang="en-US" sz="3200" b="1" dirty="0" err="1"/>
              <a:t>EasyBuild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95A6-7EA9-4523-BA59-5A6E32539ACC}" type="datetime5">
              <a:rPr lang="en-GB" smtClean="0"/>
              <a:pPr/>
              <a:t>15-Feb-16</a:t>
            </a:fld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33</a:t>
            </a:fld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528" y="2132186"/>
            <a:ext cx="7561212" cy="4393158"/>
          </a:xfrm>
        </p:spPr>
        <p:txBody>
          <a:bodyPr/>
          <a:lstStyle/>
          <a:p>
            <a:pPr>
              <a:buSzPct val="45000"/>
            </a:pPr>
            <a:r>
              <a:rPr lang="en-US" b="1" dirty="0"/>
              <a:t>HPCUGENT.GITHUB.COM/EASYBUILD</a:t>
            </a:r>
            <a:endParaRPr lang="en-US" dirty="0"/>
          </a:p>
          <a:p>
            <a:pPr>
              <a:buSzPct val="45000"/>
              <a:buFont typeface="StarSymbol"/>
              <a:buChar char=""/>
            </a:pPr>
            <a:endParaRPr lang="en-US" sz="1200" dirty="0" smtClean="0"/>
          </a:p>
          <a:p>
            <a:pPr marL="457200" indent="-457200">
              <a:buSzPct val="45000"/>
              <a:buFont typeface="Wingdings" panose="05000000000000000000" pitchFamily="2" charset="2"/>
              <a:buChar char="Ø"/>
            </a:pPr>
            <a:r>
              <a:rPr lang="en-US" dirty="0" smtClean="0"/>
              <a:t>Easy </a:t>
            </a:r>
            <a:r>
              <a:rPr lang="en-US" dirty="0"/>
              <a:t>installation of software on HPC</a:t>
            </a:r>
          </a:p>
          <a:p>
            <a:pPr marL="457200" indent="-457200">
              <a:buSzPct val="45000"/>
              <a:buFont typeface="Wingdings" panose="05000000000000000000" pitchFamily="2" charset="2"/>
              <a:buChar char="Ø"/>
            </a:pPr>
            <a:r>
              <a:rPr lang="en-US" dirty="0"/>
              <a:t>Automatic resolving of dependencies</a:t>
            </a:r>
          </a:p>
          <a:p>
            <a:pPr marL="457200" indent="-457200">
              <a:buSzPct val="45000"/>
              <a:buFont typeface="Wingdings" panose="05000000000000000000" pitchFamily="2" charset="2"/>
              <a:buChar char="Ø"/>
            </a:pPr>
            <a:r>
              <a:rPr lang="en-US" dirty="0"/>
              <a:t>International development community, trainings, conferences,...</a:t>
            </a:r>
          </a:p>
          <a:p>
            <a:pPr marL="457200" indent="-457200">
              <a:buSzPct val="45000"/>
              <a:buFont typeface="Wingdings" panose="05000000000000000000" pitchFamily="2" charset="2"/>
              <a:buChar char="Ø"/>
            </a:pPr>
            <a:r>
              <a:rPr lang="en-US" dirty="0"/>
              <a:t>Open Source, Free Software</a:t>
            </a:r>
          </a:p>
          <a:p>
            <a:pPr>
              <a:buSzPct val="45000"/>
            </a:pPr>
            <a:endParaRPr lang="en-US" sz="1400" dirty="0"/>
          </a:p>
          <a:p>
            <a:pPr algn="ctr">
              <a:buSzPct val="45000"/>
            </a:pPr>
            <a:r>
              <a:rPr lang="en-US" b="1" dirty="0"/>
              <a:t>We need Cuban developers to join!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655248" y="615136"/>
            <a:ext cx="4149000" cy="1576080"/>
          </a:xfrm>
          <a:prstGeom prst="rect">
            <a:avLst/>
          </a:prstGeom>
          <a:ln>
            <a:noFill/>
          </a:ln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7164288" y="2595225"/>
            <a:ext cx="2301393" cy="44341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L" sz="1400" kern="0" dirty="0" smtClean="0">
                <a:solidFill>
                  <a:sysClr val="windowText" lastClr="000000"/>
                </a:solidFill>
              </a:rPr>
              <a:t>$ </a:t>
            </a:r>
            <a:r>
              <a:rPr lang="es-CL" sz="1400" b="1" kern="0" dirty="0" err="1" smtClean="0">
                <a:solidFill>
                  <a:sysClr val="windowText" lastClr="000000"/>
                </a:solidFill>
              </a:rPr>
              <a:t>eb</a:t>
            </a:r>
            <a:r>
              <a:rPr lang="es-CL" sz="1400" b="1" kern="0" dirty="0" smtClean="0">
                <a:solidFill>
                  <a:sysClr val="windowText" lastClr="000000"/>
                </a:solidFill>
              </a:rPr>
              <a:t> --</a:t>
            </a:r>
            <a:r>
              <a:rPr lang="es-CL" sz="1400" b="1" kern="0" dirty="0" err="1" smtClean="0">
                <a:solidFill>
                  <a:sysClr val="windowText" lastClr="000000"/>
                </a:solidFill>
              </a:rPr>
              <a:t>list-easyblocks</a:t>
            </a:r>
            <a:endParaRPr lang="es-CL" sz="1400" b="1" kern="0" dirty="0" smtClean="0">
              <a:solidFill>
                <a:sysClr val="windowText" lastClr="000000"/>
              </a:solidFill>
            </a:endParaRPr>
          </a:p>
          <a:p>
            <a:r>
              <a:rPr lang="es-CL" sz="1400" kern="0" dirty="0" err="1" smtClean="0">
                <a:solidFill>
                  <a:sysClr val="windowText" lastClr="000000"/>
                </a:solidFill>
              </a:rPr>
              <a:t>EasyBlock</a:t>
            </a:r>
            <a:endParaRPr lang="es-CL" sz="1400" kern="0" dirty="0" smtClean="0">
              <a:solidFill>
                <a:sysClr val="windowText" lastClr="000000"/>
              </a:solidFill>
            </a:endParaRPr>
          </a:p>
          <a:p>
            <a:r>
              <a:rPr lang="es-CL" sz="1400" kern="0" dirty="0" smtClean="0">
                <a:solidFill>
                  <a:sysClr val="windowText" lastClr="000000"/>
                </a:solidFill>
              </a:rPr>
              <a:t>|-- </a:t>
            </a:r>
            <a:r>
              <a:rPr lang="es-CL" sz="1400" kern="0" dirty="0" err="1" smtClean="0">
                <a:solidFill>
                  <a:sysClr val="windowText" lastClr="000000"/>
                </a:solidFill>
              </a:rPr>
              <a:t>Binary</a:t>
            </a:r>
            <a:endParaRPr lang="es-CL" sz="1400" kern="0" dirty="0" smtClean="0">
              <a:solidFill>
                <a:sysClr val="windowText" lastClr="000000"/>
              </a:solidFill>
            </a:endParaRPr>
          </a:p>
          <a:p>
            <a:r>
              <a:rPr lang="es-CL" sz="1400" kern="0" dirty="0" smtClean="0">
                <a:solidFill>
                  <a:sysClr val="windowText" lastClr="000000"/>
                </a:solidFill>
              </a:rPr>
              <a:t>|   |-- EB_ABAQUS</a:t>
            </a:r>
          </a:p>
          <a:p>
            <a:r>
              <a:rPr lang="es-CL" sz="1400" kern="0" dirty="0" smtClean="0">
                <a:solidFill>
                  <a:sysClr val="windowText" lastClr="000000"/>
                </a:solidFill>
              </a:rPr>
              <a:t>|   |-- </a:t>
            </a:r>
            <a:r>
              <a:rPr lang="es-CL" sz="1400" kern="0" dirty="0" err="1" smtClean="0">
                <a:solidFill>
                  <a:sysClr val="windowText" lastClr="000000"/>
                </a:solidFill>
              </a:rPr>
              <a:t>EB_Allinea</a:t>
            </a:r>
            <a:endParaRPr lang="es-CL" sz="1400" kern="0" dirty="0" smtClean="0">
              <a:solidFill>
                <a:sysClr val="windowText" lastClr="000000"/>
              </a:solidFill>
            </a:endParaRPr>
          </a:p>
          <a:p>
            <a:r>
              <a:rPr lang="es-CL" sz="1400" kern="0" dirty="0" smtClean="0">
                <a:solidFill>
                  <a:sysClr val="windowText" lastClr="000000"/>
                </a:solidFill>
              </a:rPr>
              <a:t>|   |-- EB_CPLEX</a:t>
            </a:r>
          </a:p>
          <a:p>
            <a:r>
              <a:rPr lang="es-CL" sz="1400" kern="0" dirty="0" smtClean="0">
                <a:solidFill>
                  <a:sysClr val="windowText" lastClr="000000"/>
                </a:solidFill>
              </a:rPr>
              <a:t>|   |-- EB_CUDA</a:t>
            </a:r>
          </a:p>
          <a:p>
            <a:r>
              <a:rPr lang="es-CL" sz="1400" kern="0" dirty="0" smtClean="0">
                <a:solidFill>
                  <a:sysClr val="windowText" lastClr="000000"/>
                </a:solidFill>
              </a:rPr>
              <a:t>|   |-- EB_EPD</a:t>
            </a:r>
          </a:p>
          <a:p>
            <a:r>
              <a:rPr lang="es-CL" sz="1400" kern="0" dirty="0" smtClean="0">
                <a:solidFill>
                  <a:sysClr val="windowText" lastClr="000000"/>
                </a:solidFill>
              </a:rPr>
              <a:t>|   |-- </a:t>
            </a:r>
            <a:r>
              <a:rPr lang="es-CL" sz="1400" kern="0" dirty="0" err="1" smtClean="0">
                <a:solidFill>
                  <a:sysClr val="windowText" lastClr="000000"/>
                </a:solidFill>
              </a:rPr>
              <a:t>PackedBinary</a:t>
            </a:r>
            <a:endParaRPr lang="es-CL" sz="1400" kern="0" dirty="0" smtClean="0">
              <a:solidFill>
                <a:sysClr val="windowText" lastClr="000000"/>
              </a:solidFill>
            </a:endParaRPr>
          </a:p>
          <a:p>
            <a:r>
              <a:rPr lang="es-CL" sz="1400" kern="0" dirty="0" smtClean="0">
                <a:solidFill>
                  <a:sysClr val="windowText" lastClr="000000"/>
                </a:solidFill>
              </a:rPr>
              <a:t>|   |   |-- </a:t>
            </a:r>
            <a:r>
              <a:rPr lang="es-CL" sz="1400" kern="0" dirty="0" err="1" smtClean="0">
                <a:solidFill>
                  <a:sysClr val="windowText" lastClr="000000"/>
                </a:solidFill>
              </a:rPr>
              <a:t>EB_Java</a:t>
            </a:r>
            <a:endParaRPr lang="es-CL" sz="1400" kern="0" dirty="0" smtClean="0">
              <a:solidFill>
                <a:sysClr val="windowText" lastClr="000000"/>
              </a:solidFill>
            </a:endParaRPr>
          </a:p>
          <a:p>
            <a:r>
              <a:rPr lang="es-CL" sz="1400" kern="0" dirty="0" smtClean="0">
                <a:solidFill>
                  <a:sysClr val="windowText" lastClr="000000"/>
                </a:solidFill>
              </a:rPr>
              <a:t>|   |   |-- </a:t>
            </a:r>
            <a:r>
              <a:rPr lang="es-CL" sz="1400" kern="0" dirty="0" err="1" smtClean="0">
                <a:solidFill>
                  <a:sysClr val="windowText" lastClr="000000"/>
                </a:solidFill>
              </a:rPr>
              <a:t>EB_Tornado</a:t>
            </a:r>
            <a:endParaRPr lang="es-CL" sz="1400" kern="0" dirty="0" smtClean="0">
              <a:solidFill>
                <a:sysClr val="windowText" lastClr="000000"/>
              </a:solidFill>
            </a:endParaRPr>
          </a:p>
          <a:p>
            <a:r>
              <a:rPr lang="es-CL" sz="1400" kern="0" dirty="0" smtClean="0">
                <a:solidFill>
                  <a:sysClr val="windowText" lastClr="000000"/>
                </a:solidFill>
              </a:rPr>
              <a:t>|   |-- </a:t>
            </a:r>
            <a:r>
              <a:rPr lang="es-CL" sz="1400" kern="0" dirty="0" err="1" smtClean="0">
                <a:solidFill>
                  <a:sysClr val="windowText" lastClr="000000"/>
                </a:solidFill>
              </a:rPr>
              <a:t>EB_Mathematica</a:t>
            </a:r>
            <a:endParaRPr lang="es-CL" sz="1400" kern="0" dirty="0" smtClean="0">
              <a:solidFill>
                <a:sysClr val="windowText" lastClr="000000"/>
              </a:solidFill>
            </a:endParaRPr>
          </a:p>
          <a:p>
            <a:r>
              <a:rPr lang="es-CL" sz="1400" kern="0" dirty="0" smtClean="0">
                <a:solidFill>
                  <a:sysClr val="windowText" lastClr="000000"/>
                </a:solidFill>
              </a:rPr>
              <a:t>|   |-- Rpm</a:t>
            </a:r>
          </a:p>
          <a:p>
            <a:r>
              <a:rPr lang="es-CL" sz="1400" kern="0" dirty="0" smtClean="0">
                <a:solidFill>
                  <a:sysClr val="windowText" lastClr="000000"/>
                </a:solidFill>
              </a:rPr>
              <a:t>|   |   |-- </a:t>
            </a:r>
            <a:r>
              <a:rPr lang="es-CL" sz="1400" kern="0" dirty="0" err="1" smtClean="0">
                <a:solidFill>
                  <a:sysClr val="windowText" lastClr="000000"/>
                </a:solidFill>
              </a:rPr>
              <a:t>EB_QLogicMPI</a:t>
            </a:r>
            <a:endParaRPr lang="es-CL" sz="1400" kern="0" dirty="0" smtClean="0">
              <a:solidFill>
                <a:sysClr val="windowText" lastClr="000000"/>
              </a:solidFill>
            </a:endParaRPr>
          </a:p>
          <a:p>
            <a:r>
              <a:rPr lang="es-CL" sz="1400" kern="0" dirty="0" smtClean="0">
                <a:solidFill>
                  <a:sysClr val="windowText" lastClr="000000"/>
                </a:solidFill>
              </a:rPr>
              <a:t>|   |-- JAR</a:t>
            </a:r>
          </a:p>
          <a:p>
            <a:r>
              <a:rPr lang="es-CL" sz="1400" kern="0" dirty="0" smtClean="0">
                <a:solidFill>
                  <a:sysClr val="windowText" lastClr="000000"/>
                </a:solidFill>
              </a:rPr>
              <a:t>|-- EB_ACML</a:t>
            </a:r>
          </a:p>
          <a:p>
            <a:r>
              <a:rPr lang="es-CL" sz="1400" kern="0" dirty="0" smtClean="0">
                <a:solidFill>
                  <a:sysClr val="windowText" lastClr="000000"/>
                </a:solidFill>
              </a:rPr>
              <a:t>|-- EB_ALADIN</a:t>
            </a:r>
          </a:p>
          <a:p>
            <a:r>
              <a:rPr lang="es-CL" sz="1400" kern="0" dirty="0" smtClean="0">
                <a:solidFill>
                  <a:sysClr val="windowText" lastClr="000000"/>
                </a:solidFill>
              </a:rPr>
              <a:t>|-- EB_ANSYS</a:t>
            </a:r>
          </a:p>
          <a:p>
            <a:r>
              <a:rPr lang="es-CL" sz="1400" kern="0" dirty="0" smtClean="0">
                <a:solidFill>
                  <a:sysClr val="windowText" lastClr="000000"/>
                </a:solidFill>
              </a:rPr>
              <a:t>|-- </a:t>
            </a:r>
            <a:r>
              <a:rPr lang="es-CL" sz="1400" kern="0" dirty="0" err="1" smtClean="0">
                <a:solidFill>
                  <a:sysClr val="windowText" lastClr="000000"/>
                </a:solidFill>
              </a:rPr>
              <a:t>EB_ant</a:t>
            </a:r>
            <a:endParaRPr lang="es-CL" sz="1400" kern="0" dirty="0" smtClean="0">
              <a:solidFill>
                <a:sysClr val="windowText" lastClr="000000"/>
              </a:solidFill>
            </a:endParaRPr>
          </a:p>
          <a:p>
            <a:endParaRPr lang="es-CL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7092280" y="2204864"/>
            <a:ext cx="1982739" cy="81741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dirty="0" err="1" smtClean="0"/>
              <a:t>EasyBlocks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41347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95A6-7EA9-4523-BA59-5A6E32539ACC}" type="datetime5">
              <a:rPr lang="en-GB" smtClean="0"/>
              <a:pPr/>
              <a:t>15-Feb-16</a:t>
            </a:fld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34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Get Involved!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pPr>
              <a:buSzPct val="45000"/>
            </a:pPr>
            <a:r>
              <a:rPr lang="en-US" sz="3200" dirty="0"/>
              <a:t>Our Vision: </a:t>
            </a:r>
            <a:endParaRPr lang="en-US" dirty="0"/>
          </a:p>
          <a:p>
            <a:pPr lvl="2"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To Make Supercomputing services available to all Cuban scientists</a:t>
            </a:r>
          </a:p>
          <a:p>
            <a:pPr>
              <a:buSzPct val="45000"/>
            </a:pPr>
            <a:r>
              <a:rPr lang="en-US" sz="3200" dirty="0"/>
              <a:t>Our Mission: </a:t>
            </a:r>
            <a:endParaRPr lang="en-US" dirty="0"/>
          </a:p>
          <a:p>
            <a:pPr lvl="2">
              <a:buSzPct val="75000"/>
              <a:buFont typeface="Wingdings" panose="05000000000000000000" pitchFamily="2" charset="2"/>
              <a:buChar char="Ø"/>
            </a:pPr>
            <a:r>
              <a:rPr lang="en-US" dirty="0"/>
              <a:t>Provide centralized HPC infrastructure, training and support for researchers from MES Universities, Scientific Institutions,...</a:t>
            </a:r>
          </a:p>
          <a:p>
            <a:pPr>
              <a:buSzPct val="45000"/>
            </a:pPr>
            <a:r>
              <a:rPr lang="en-US" sz="3200" dirty="0" smtClean="0"/>
              <a:t>You are invite to </a:t>
            </a:r>
            <a:r>
              <a:rPr lang="en-US" sz="3200" dirty="0"/>
              <a:t>formulate </a:t>
            </a:r>
            <a:r>
              <a:rPr lang="en-US" sz="3200" dirty="0" smtClean="0"/>
              <a:t>HPC proposals!!! </a:t>
            </a:r>
            <a:endParaRPr lang="en-US" dirty="0" smtClean="0"/>
          </a:p>
          <a:p>
            <a:pPr>
              <a:buSzPct val="45000"/>
            </a:pPr>
            <a:r>
              <a:rPr lang="en-US" sz="3200" b="1" dirty="0" smtClean="0"/>
              <a:t>Contact information:</a:t>
            </a:r>
          </a:p>
          <a:p>
            <a:pPr lvl="2"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hlinkClick r:id="rId2"/>
              </a:rPr>
              <a:t>oau@uo.edu.cu</a:t>
            </a:r>
            <a:r>
              <a:rPr lang="en-US" dirty="0" smtClean="0"/>
              <a:t> (Oscar Au Alvarez)</a:t>
            </a:r>
          </a:p>
          <a:p>
            <a:pPr lvl="2"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hlinkClick r:id="rId3"/>
              </a:rPr>
              <a:t>miriel@uclv.edu.cu</a:t>
            </a:r>
            <a:r>
              <a:rPr lang="en-US" dirty="0" smtClean="0"/>
              <a:t> (</a:t>
            </a:r>
            <a:r>
              <a:rPr lang="en-US" dirty="0" err="1" smtClean="0"/>
              <a:t>Miriel</a:t>
            </a:r>
            <a:r>
              <a:rPr lang="en-US" dirty="0" smtClean="0"/>
              <a:t> Martin Mesa)</a:t>
            </a:r>
          </a:p>
          <a:p>
            <a:pPr lvl="2">
              <a:buSzPct val="75000"/>
              <a:buFont typeface="Wingdings" panose="05000000000000000000" pitchFamily="2" charset="2"/>
              <a:buChar char="Ø"/>
            </a:pPr>
            <a:r>
              <a:rPr lang="en-US" dirty="0" smtClean="0">
                <a:hlinkClick r:id="rId4"/>
              </a:rPr>
              <a:t>cbustillo@uclv.edu.cu</a:t>
            </a:r>
            <a:r>
              <a:rPr lang="en-US" dirty="0" smtClean="0"/>
              <a:t> (Carlos Miguel Bustillo)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05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175448" y="3140968"/>
            <a:ext cx="4968552" cy="1008112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908720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2"/>
              </a:rPr>
              <a:t>Dieter.Roefs@ugent.be</a:t>
            </a:r>
            <a:endParaRPr lang="en-US" sz="4000" dirty="0" smtClean="0"/>
          </a:p>
          <a:p>
            <a:r>
              <a:rPr lang="en-GB" sz="4000" dirty="0" smtClean="0">
                <a:hlinkClick r:id="rId3"/>
              </a:rPr>
              <a:t>hcruz@uclv.edu.cu</a:t>
            </a:r>
            <a:endParaRPr lang="en-GB" sz="4000" dirty="0" smtClean="0"/>
          </a:p>
          <a:p>
            <a:endParaRPr lang="en-GB" sz="4000" dirty="0"/>
          </a:p>
        </p:txBody>
      </p:sp>
      <p:pic>
        <p:nvPicPr>
          <p:cNvPr id="4" name="Imagen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0"/>
            <a:ext cx="1368152" cy="2420888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C</a:t>
            </a:r>
            <a:r>
              <a:rPr lang="en-US" dirty="0" smtClean="0"/>
              <a:t>enters </a:t>
            </a:r>
            <a:r>
              <a:rPr lang="en-US" dirty="0"/>
              <a:t>with HPC infrastructure</a:t>
            </a:r>
            <a:endParaRPr lang="en-GB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77421" y="1841837"/>
            <a:ext cx="8943363" cy="3726450"/>
          </a:xfrm>
          <a:prstGeom prst="rect">
            <a:avLst/>
          </a:prstGeom>
          <a:ln>
            <a:noFill/>
          </a:ln>
        </p:spPr>
      </p:pic>
      <p:sp>
        <p:nvSpPr>
          <p:cNvPr id="10" name="CustomShape 2"/>
          <p:cNvSpPr/>
          <p:nvPr/>
        </p:nvSpPr>
        <p:spPr>
          <a:xfrm>
            <a:off x="2357343" y="2276872"/>
            <a:ext cx="270441" cy="266000"/>
          </a:xfrm>
          <a:prstGeom prst="star5">
            <a:avLst/>
          </a:prstGeom>
          <a:solidFill>
            <a:srgbClr val="FF420E"/>
          </a:solidFill>
          <a:ln>
            <a:solidFill>
              <a:srgbClr val="3465A4"/>
            </a:solidFill>
          </a:ln>
        </p:spPr>
      </p:sp>
      <p:sp>
        <p:nvSpPr>
          <p:cNvPr id="11" name="CustomShape 3"/>
          <p:cNvSpPr/>
          <p:nvPr/>
        </p:nvSpPr>
        <p:spPr>
          <a:xfrm>
            <a:off x="4212435" y="2735754"/>
            <a:ext cx="270441" cy="266000"/>
          </a:xfrm>
          <a:prstGeom prst="star5">
            <a:avLst/>
          </a:prstGeom>
          <a:solidFill>
            <a:srgbClr val="FF420E"/>
          </a:solidFill>
          <a:ln>
            <a:solidFill>
              <a:srgbClr val="3465A4"/>
            </a:solidFill>
          </a:ln>
        </p:spPr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305" y="3717032"/>
            <a:ext cx="1383366" cy="92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531943" y="1700808"/>
            <a:ext cx="1048169" cy="1320525"/>
            <a:chOff x="457200" y="3429000"/>
            <a:chExt cx="3751321" cy="3130550"/>
          </a:xfrm>
        </p:grpSpPr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" r="11606"/>
            <a:stretch>
              <a:fillRect/>
            </a:stretch>
          </p:blipFill>
          <p:spPr bwMode="auto">
            <a:xfrm>
              <a:off x="457200" y="3429000"/>
              <a:ext cx="1955800" cy="3130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58" y="4419600"/>
              <a:ext cx="1846263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255030" y="2282534"/>
            <a:ext cx="879484" cy="374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2015</a:t>
            </a:r>
            <a:endParaRPr lang="en-US" dirty="0"/>
          </a:p>
        </p:txBody>
      </p:sp>
      <p:sp>
        <p:nvSpPr>
          <p:cNvPr id="17" name="CustomShape 4"/>
          <p:cNvSpPr/>
          <p:nvPr/>
        </p:nvSpPr>
        <p:spPr>
          <a:xfrm>
            <a:off x="7332895" y="4630138"/>
            <a:ext cx="270441" cy="266000"/>
          </a:xfrm>
          <a:prstGeom prst="star5">
            <a:avLst/>
          </a:prstGeom>
          <a:solidFill>
            <a:srgbClr val="FF420E"/>
          </a:solidFill>
          <a:ln>
            <a:solidFill>
              <a:srgbClr val="3465A4"/>
            </a:solidFill>
          </a:ln>
        </p:spPr>
      </p:sp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1066800" cy="365125"/>
          </a:xfrm>
        </p:spPr>
        <p:txBody>
          <a:bodyPr/>
          <a:lstStyle/>
          <a:p>
            <a:fld id="{BB2E95A6-7EA9-4523-BA59-5A6E32539ACC}" type="datetime5">
              <a:rPr lang="en-GB" smtClean="0"/>
              <a:pPr/>
              <a:t>15-Feb-16</a:t>
            </a:fld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HPC services for everybody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9512" y="1568776"/>
            <a:ext cx="8925636" cy="3660424"/>
            <a:chOff x="108872" y="1484784"/>
            <a:chExt cx="9071640" cy="3843000"/>
          </a:xfrm>
        </p:grpSpPr>
        <p:pic>
          <p:nvPicPr>
            <p:cNvPr id="21" name="Picture 2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8872" y="1484784"/>
              <a:ext cx="9071640" cy="3843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" name="CustomShape 2"/>
            <p:cNvSpPr/>
            <p:nvPr/>
          </p:nvSpPr>
          <p:spPr>
            <a:xfrm>
              <a:off x="2276432" y="1953144"/>
              <a:ext cx="274320" cy="274320"/>
            </a:xfrm>
            <a:prstGeom prst="star5">
              <a:avLst/>
            </a:prstGeom>
            <a:solidFill>
              <a:srgbClr val="FF420E"/>
            </a:solidFill>
            <a:ln>
              <a:solidFill>
                <a:srgbClr val="3465A4"/>
              </a:solidFill>
            </a:ln>
          </p:spPr>
        </p:sp>
        <p:sp>
          <p:nvSpPr>
            <p:cNvPr id="24" name="CustomShape 3"/>
            <p:cNvSpPr/>
            <p:nvPr/>
          </p:nvSpPr>
          <p:spPr>
            <a:xfrm>
              <a:off x="4184792" y="2529504"/>
              <a:ext cx="274320" cy="274320"/>
            </a:xfrm>
            <a:prstGeom prst="star5">
              <a:avLst/>
            </a:prstGeom>
            <a:solidFill>
              <a:srgbClr val="FF420E"/>
            </a:solidFill>
            <a:ln>
              <a:solidFill>
                <a:srgbClr val="3465A4"/>
              </a:solidFill>
            </a:ln>
          </p:spPr>
        </p:sp>
        <p:sp>
          <p:nvSpPr>
            <p:cNvPr id="26" name="CustomShape 4"/>
            <p:cNvSpPr/>
            <p:nvPr/>
          </p:nvSpPr>
          <p:spPr>
            <a:xfrm>
              <a:off x="7388792" y="4437504"/>
              <a:ext cx="274320" cy="274320"/>
            </a:xfrm>
            <a:prstGeom prst="star5">
              <a:avLst/>
            </a:prstGeom>
            <a:solidFill>
              <a:srgbClr val="FF420E"/>
            </a:solidFill>
            <a:ln>
              <a:solidFill>
                <a:srgbClr val="3465A4"/>
              </a:solidFill>
            </a:ln>
          </p:spPr>
        </p:sp>
        <p:sp>
          <p:nvSpPr>
            <p:cNvPr id="33" name="Line 5"/>
            <p:cNvSpPr/>
            <p:nvPr/>
          </p:nvSpPr>
          <p:spPr>
            <a:xfrm flipH="1">
              <a:off x="1904912" y="2113704"/>
              <a:ext cx="457200" cy="274320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</p:sp>
        <p:sp>
          <p:nvSpPr>
            <p:cNvPr id="34" name="Line 6"/>
            <p:cNvSpPr/>
            <p:nvPr/>
          </p:nvSpPr>
          <p:spPr>
            <a:xfrm flipH="1">
              <a:off x="1904912" y="2113704"/>
              <a:ext cx="534960" cy="274320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</p:sp>
        <p:sp>
          <p:nvSpPr>
            <p:cNvPr id="35" name="Line 7"/>
            <p:cNvSpPr/>
            <p:nvPr/>
          </p:nvSpPr>
          <p:spPr>
            <a:xfrm flipH="1">
              <a:off x="1068272" y="2113704"/>
              <a:ext cx="1371600" cy="568080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</p:sp>
        <p:sp>
          <p:nvSpPr>
            <p:cNvPr id="36" name="Line 8"/>
            <p:cNvSpPr/>
            <p:nvPr/>
          </p:nvSpPr>
          <p:spPr>
            <a:xfrm>
              <a:off x="2362112" y="2113704"/>
              <a:ext cx="1083600" cy="19440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</p:sp>
        <p:sp>
          <p:nvSpPr>
            <p:cNvPr id="37" name="Line 9"/>
            <p:cNvSpPr/>
            <p:nvPr/>
          </p:nvSpPr>
          <p:spPr>
            <a:xfrm>
              <a:off x="2362112" y="2113704"/>
              <a:ext cx="900720" cy="385200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</p:sp>
        <p:sp>
          <p:nvSpPr>
            <p:cNvPr id="38" name="Line 10"/>
            <p:cNvSpPr/>
            <p:nvPr/>
          </p:nvSpPr>
          <p:spPr>
            <a:xfrm flipV="1">
              <a:off x="3811472" y="2676024"/>
              <a:ext cx="541440" cy="97200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</p:sp>
        <p:sp>
          <p:nvSpPr>
            <p:cNvPr id="39" name="Line 11"/>
            <p:cNvSpPr/>
            <p:nvPr/>
          </p:nvSpPr>
          <p:spPr>
            <a:xfrm>
              <a:off x="3902912" y="2316024"/>
              <a:ext cx="450000" cy="360000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</p:sp>
        <p:sp>
          <p:nvSpPr>
            <p:cNvPr id="40" name="Line 12"/>
            <p:cNvSpPr/>
            <p:nvPr/>
          </p:nvSpPr>
          <p:spPr>
            <a:xfrm flipH="1" flipV="1">
              <a:off x="4352912" y="2676024"/>
              <a:ext cx="281520" cy="462960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</p:sp>
        <p:sp>
          <p:nvSpPr>
            <p:cNvPr id="41" name="Line 13"/>
            <p:cNvSpPr/>
            <p:nvPr/>
          </p:nvSpPr>
          <p:spPr>
            <a:xfrm flipH="1" flipV="1">
              <a:off x="4352912" y="2676024"/>
              <a:ext cx="921600" cy="371520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</p:sp>
        <p:sp>
          <p:nvSpPr>
            <p:cNvPr id="42" name="Line 14"/>
            <p:cNvSpPr/>
            <p:nvPr/>
          </p:nvSpPr>
          <p:spPr>
            <a:xfrm flipH="1" flipV="1">
              <a:off x="4352912" y="2676024"/>
              <a:ext cx="1664232" cy="813797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</p:sp>
        <p:sp>
          <p:nvSpPr>
            <p:cNvPr id="43" name="Line 15"/>
            <p:cNvSpPr/>
            <p:nvPr/>
          </p:nvSpPr>
          <p:spPr>
            <a:xfrm flipV="1">
              <a:off x="6371792" y="4584024"/>
              <a:ext cx="1149120" cy="18000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</p:sp>
        <p:sp>
          <p:nvSpPr>
            <p:cNvPr id="44" name="Line 16"/>
            <p:cNvSpPr/>
            <p:nvPr/>
          </p:nvSpPr>
          <p:spPr>
            <a:xfrm flipH="1">
              <a:off x="7520912" y="4053384"/>
              <a:ext cx="405360" cy="530640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</p:sp>
        <p:sp>
          <p:nvSpPr>
            <p:cNvPr id="45" name="Line 17"/>
            <p:cNvSpPr/>
            <p:nvPr/>
          </p:nvSpPr>
          <p:spPr>
            <a:xfrm>
              <a:off x="7286192" y="3961944"/>
              <a:ext cx="234720" cy="622080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</p:sp>
        <p:sp>
          <p:nvSpPr>
            <p:cNvPr id="46" name="Line 18"/>
            <p:cNvSpPr/>
            <p:nvPr/>
          </p:nvSpPr>
          <p:spPr>
            <a:xfrm>
              <a:off x="6646112" y="3779064"/>
              <a:ext cx="874800" cy="804960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</p:sp>
        <p:sp>
          <p:nvSpPr>
            <p:cNvPr id="47" name="Line 19"/>
            <p:cNvSpPr/>
            <p:nvPr/>
          </p:nvSpPr>
          <p:spPr>
            <a:xfrm flipH="1">
              <a:off x="7520912" y="4510584"/>
              <a:ext cx="588240" cy="73440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</p:sp>
        <p:sp>
          <p:nvSpPr>
            <p:cNvPr id="48" name="Line 20"/>
            <p:cNvSpPr/>
            <p:nvPr/>
          </p:nvSpPr>
          <p:spPr>
            <a:xfrm>
              <a:off x="2362112" y="2113704"/>
              <a:ext cx="260640" cy="293760"/>
            </a:xfrm>
            <a:prstGeom prst="line">
              <a:avLst/>
            </a:prstGeom>
            <a:ln>
              <a:solidFill>
                <a:srgbClr val="000000"/>
              </a:solidFill>
              <a:headEnd type="triangle" w="med" len="med"/>
              <a:tailEnd type="triangle" w="med" len="med"/>
            </a:ln>
          </p:spPr>
        </p:sp>
        <p:sp>
          <p:nvSpPr>
            <p:cNvPr id="49" name="Freeform 48"/>
            <p:cNvSpPr/>
            <p:nvPr/>
          </p:nvSpPr>
          <p:spPr>
            <a:xfrm>
              <a:off x="2386532" y="2062659"/>
              <a:ext cx="5172075" cy="2552700"/>
            </a:xfrm>
            <a:custGeom>
              <a:avLst/>
              <a:gdLst>
                <a:gd name="connsiteX0" fmla="*/ 0 w 5172075"/>
                <a:gd name="connsiteY0" fmla="*/ 0 h 2552700"/>
                <a:gd name="connsiteX1" fmla="*/ 1943100 w 5172075"/>
                <a:gd name="connsiteY1" fmla="*/ 619125 h 2552700"/>
                <a:gd name="connsiteX2" fmla="*/ 5172075 w 5172075"/>
                <a:gd name="connsiteY2" fmla="*/ 2552700 h 2552700"/>
                <a:gd name="connsiteX3" fmla="*/ 5172075 w 5172075"/>
                <a:gd name="connsiteY3" fmla="*/ 255270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72075" h="2552700">
                  <a:moveTo>
                    <a:pt x="0" y="0"/>
                  </a:moveTo>
                  <a:cubicBezTo>
                    <a:pt x="540544" y="96837"/>
                    <a:pt x="1081088" y="193675"/>
                    <a:pt x="1943100" y="619125"/>
                  </a:cubicBezTo>
                  <a:cubicBezTo>
                    <a:pt x="2805113" y="1044575"/>
                    <a:pt x="5172075" y="2552700"/>
                    <a:pt x="5172075" y="2552700"/>
                  </a:cubicBezTo>
                  <a:lnTo>
                    <a:pt x="5172075" y="2552700"/>
                  </a:lnTo>
                </a:path>
              </a:pathLst>
            </a:custGeom>
            <a:noFill/>
            <a:ln w="57150"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Date Placeholder 1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1066800" cy="365125"/>
          </a:xfrm>
        </p:spPr>
        <p:txBody>
          <a:bodyPr/>
          <a:lstStyle/>
          <a:p>
            <a:fld id="{BB2E95A6-7EA9-4523-BA59-5A6E32539ACC}" type="datetime5">
              <a:rPr lang="en-GB" smtClean="0"/>
              <a:pPr/>
              <a:t>15-Feb-16</a:t>
            </a:fld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6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What is Supercomputing?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1188" y="620688"/>
            <a:ext cx="8353425" cy="5760640"/>
          </a:xfrm>
        </p:spPr>
        <p:txBody>
          <a:bodyPr>
            <a:normAutofit/>
          </a:bodyPr>
          <a:lstStyle/>
          <a:p>
            <a:pPr marL="0" indent="0">
              <a:buSzPct val="45000"/>
            </a:pPr>
            <a:endParaRPr lang="en-US" dirty="0" smtClean="0"/>
          </a:p>
          <a:p>
            <a:pPr marL="0" indent="0">
              <a:buSzPct val="45000"/>
            </a:pPr>
            <a:endParaRPr lang="en-US" dirty="0"/>
          </a:p>
          <a:p>
            <a:pPr marL="0" indent="0">
              <a:buSzPct val="45000"/>
            </a:pPr>
            <a:endParaRPr lang="en-US" dirty="0" smtClean="0"/>
          </a:p>
          <a:p>
            <a:pPr marL="0" indent="0">
              <a:buSzPct val="45000"/>
            </a:pPr>
            <a:endParaRPr lang="en-US" dirty="0"/>
          </a:p>
          <a:p>
            <a:pPr marL="0" indent="0">
              <a:buSzPct val="45000"/>
            </a:pPr>
            <a:endParaRPr lang="en-US" dirty="0" smtClean="0"/>
          </a:p>
          <a:p>
            <a:pPr marL="0" indent="0">
              <a:buSzPct val="45000"/>
            </a:pPr>
            <a:endParaRPr lang="en-US" dirty="0"/>
          </a:p>
          <a:p>
            <a:pPr marL="0" indent="0">
              <a:buSzPct val="45000"/>
            </a:pPr>
            <a:endParaRPr lang="en-US" dirty="0" smtClean="0"/>
          </a:p>
          <a:p>
            <a:pPr marL="0" indent="0">
              <a:buSzPct val="45000"/>
            </a:pPr>
            <a:endParaRPr lang="en-US" dirty="0"/>
          </a:p>
          <a:p>
            <a:pPr marL="0" indent="0">
              <a:buSzPct val="45000"/>
            </a:pPr>
            <a:endParaRPr lang="en-US" dirty="0" smtClean="0"/>
          </a:p>
          <a:p>
            <a:pPr marL="0" indent="0">
              <a:buSzPct val="45000"/>
            </a:pPr>
            <a:r>
              <a:rPr lang="en-US" dirty="0" smtClean="0"/>
              <a:t>Parallelism</a:t>
            </a:r>
            <a:r>
              <a:rPr lang="en-US" dirty="0"/>
              <a:t>, GRID Computing, High Performance Computing (HPC), Cluster CPU/GPU/</a:t>
            </a:r>
            <a:r>
              <a:rPr lang="en-US" dirty="0" err="1"/>
              <a:t>BigData</a:t>
            </a:r>
            <a:r>
              <a:rPr lang="en-US" dirty="0"/>
              <a:t>,... </a:t>
            </a:r>
          </a:p>
        </p:txBody>
      </p: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908720"/>
            <a:ext cx="7797240" cy="4083840"/>
          </a:xfrm>
          <a:prstGeom prst="rect">
            <a:avLst/>
          </a:prstGeom>
          <a:ln>
            <a:noFill/>
          </a:ln>
        </p:spPr>
      </p:pic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1066800" cy="365125"/>
          </a:xfrm>
        </p:spPr>
        <p:txBody>
          <a:bodyPr/>
          <a:lstStyle/>
          <a:p>
            <a:fld id="{BB2E95A6-7EA9-4523-BA59-5A6E32539ACC}" type="datetime5">
              <a:rPr lang="en-GB" smtClean="0"/>
              <a:pPr/>
              <a:t>15-Feb-16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786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Scientific Applications of </a:t>
            </a:r>
            <a:r>
              <a:rPr lang="en-US" dirty="0" smtClean="0"/>
              <a:t>HPC (1/5)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027945"/>
            <a:ext cx="8950840" cy="506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1066800" cy="365125"/>
          </a:xfrm>
        </p:spPr>
        <p:txBody>
          <a:bodyPr/>
          <a:lstStyle/>
          <a:p>
            <a:fld id="{BB2E95A6-7EA9-4523-BA59-5A6E32539ACC}" type="datetime5">
              <a:rPr lang="en-GB" smtClean="0"/>
              <a:pPr/>
              <a:t>15-Feb-16</a:t>
            </a:fld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Scientific Applications of HPC </a:t>
            </a:r>
            <a:r>
              <a:rPr lang="en-US" dirty="0" smtClean="0"/>
              <a:t>(2/5)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0880" y="715281"/>
            <a:ext cx="8935824" cy="5480804"/>
            <a:chOff x="180880" y="715280"/>
            <a:chExt cx="9071640" cy="5594040"/>
          </a:xfrm>
        </p:grpSpPr>
        <p:sp>
          <p:nvSpPr>
            <p:cNvPr id="23" name="TextShape 2"/>
            <p:cNvSpPr txBox="1"/>
            <p:nvPr/>
          </p:nvSpPr>
          <p:spPr>
            <a:xfrm>
              <a:off x="180880" y="742280"/>
              <a:ext cx="9071640" cy="4384440"/>
            </a:xfrm>
            <a:prstGeom prst="rect">
              <a:avLst/>
            </a:prstGeom>
          </p:spPr>
          <p:txBody>
            <a:bodyPr lIns="0" tIns="0" rIns="0" bIns="0"/>
            <a:lstStyle/>
            <a:p>
              <a:endParaRPr/>
            </a:p>
          </p:txBody>
        </p:sp>
        <p:pic>
          <p:nvPicPr>
            <p:cNvPr id="24" name="Picture 2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86280" y="715280"/>
              <a:ext cx="9066240" cy="559404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6" name="Date Placeholder 1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1066800" cy="365125"/>
          </a:xfrm>
        </p:spPr>
        <p:txBody>
          <a:bodyPr/>
          <a:lstStyle/>
          <a:p>
            <a:fld id="{BB2E95A6-7EA9-4523-BA59-5A6E32539ACC}" type="datetime5">
              <a:rPr lang="en-GB" smtClean="0"/>
              <a:pPr/>
              <a:t>15-Feb-16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095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E0FF1-C6A0-49D2-A86D-8AAF7FF0E892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Scientific Applications of HPC </a:t>
            </a:r>
            <a:r>
              <a:rPr lang="en-US" dirty="0" smtClean="0"/>
              <a:t>(3/5</a:t>
            </a:r>
            <a:r>
              <a:rPr lang="en-US" dirty="0"/>
              <a:t>)</a:t>
            </a:r>
          </a:p>
        </p:txBody>
      </p:sp>
      <p:sp>
        <p:nvSpPr>
          <p:cNvPr id="14" name="TextShape 2"/>
          <p:cNvSpPr txBox="1"/>
          <p:nvPr/>
        </p:nvSpPr>
        <p:spPr>
          <a:xfrm>
            <a:off x="504000" y="1073208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915496" y="620688"/>
            <a:ext cx="7040880" cy="3895560"/>
          </a:xfrm>
          <a:prstGeom prst="rect">
            <a:avLst/>
          </a:prstGeom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5531536" y="2918208"/>
            <a:ext cx="3504960" cy="2238120"/>
          </a:xfrm>
          <a:prstGeom prst="rect">
            <a:avLst/>
          </a:prstGeom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251520" y="4437112"/>
            <a:ext cx="2880320" cy="2006968"/>
          </a:xfrm>
          <a:prstGeom prst="rect">
            <a:avLst/>
          </a:prstGeom>
          <a:ln>
            <a:noFill/>
          </a:ln>
        </p:spPr>
      </p:pic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>
          <a:xfrm>
            <a:off x="179512" y="6492875"/>
            <a:ext cx="1066800" cy="365125"/>
          </a:xfrm>
        </p:spPr>
        <p:txBody>
          <a:bodyPr/>
          <a:lstStyle/>
          <a:p>
            <a:fld id="{BB2E95A6-7EA9-4523-BA59-5A6E32539ACC}" type="datetime5">
              <a:rPr lang="en-GB" smtClean="0"/>
              <a:pPr/>
              <a:t>15-Feb-16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5887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VLIR-UOS">
      <a:dk1>
        <a:srgbClr val="000000"/>
      </a:dk1>
      <a:lt1>
        <a:srgbClr val="F8F8F8"/>
      </a:lt1>
      <a:dk2>
        <a:srgbClr val="40534E"/>
      </a:dk2>
      <a:lt2>
        <a:srgbClr val="9FA585"/>
      </a:lt2>
      <a:accent1>
        <a:srgbClr val="72B9D2"/>
      </a:accent1>
      <a:accent2>
        <a:srgbClr val="CF7B1F"/>
      </a:accent2>
      <a:accent3>
        <a:srgbClr val="C5C9B5"/>
      </a:accent3>
      <a:accent4>
        <a:srgbClr val="AAD5E4"/>
      </a:accent4>
      <a:accent5>
        <a:srgbClr val="E9B071"/>
      </a:accent5>
      <a:accent6>
        <a:srgbClr val="000000"/>
      </a:accent6>
      <a:hlink>
        <a:srgbClr val="72B9D2"/>
      </a:hlink>
      <a:folHlink>
        <a:srgbClr val="40534E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4027</TotalTime>
  <Words>722</Words>
  <Application>Microsoft Office PowerPoint</Application>
  <PresentationFormat>On-screen Show (4:3)</PresentationFormat>
  <Paragraphs>251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Kantoorthema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Georges</dc:creator>
  <cp:lastModifiedBy>hcruz</cp:lastModifiedBy>
  <cp:revision>199</cp:revision>
  <dcterms:created xsi:type="dcterms:W3CDTF">2012-11-19T23:03:14Z</dcterms:created>
  <dcterms:modified xsi:type="dcterms:W3CDTF">2016-02-15T15:27:59Z</dcterms:modified>
</cp:coreProperties>
</file>