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sldIdLst>
    <p:sldId id="313" r:id="rId11"/>
    <p:sldId id="256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314" r:id="rId51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7" name="Picture 36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8" name="Picture 36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8" name="Picture 40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9" name="Picture 40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56376" y="6492875"/>
            <a:ext cx="1187624" cy="365125"/>
          </a:xfrm>
          <a:prstGeom prst="rect">
            <a:avLst/>
          </a:prstGeom>
        </p:spPr>
        <p:txBody>
          <a:bodyPr/>
          <a:lstStyle/>
          <a:p>
            <a:fld id="{F64015A0-E210-4C7B-BE7A-21960E51C41F}" type="datetimeFigureOut">
              <a:rPr lang="nl-BE" smtClean="0"/>
              <a:pPr/>
              <a:t>17/02/2016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755576" y="0"/>
            <a:ext cx="8388423" cy="4365104"/>
          </a:xfrm>
          <a:prstGeom prst="rect">
            <a:avLst/>
          </a:prstGeom>
          <a:solidFill>
            <a:srgbClr val="9F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5"/>
          <p:cNvSpPr txBox="1"/>
          <p:nvPr userDrawn="1"/>
        </p:nvSpPr>
        <p:spPr>
          <a:xfrm>
            <a:off x="787791" y="548680"/>
            <a:ext cx="750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600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-1" y="0"/>
            <a:ext cx="787791" cy="4365104"/>
          </a:xfrm>
          <a:prstGeom prst="rect">
            <a:avLst/>
          </a:prstGeom>
          <a:solidFill>
            <a:srgbClr val="72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29200"/>
            <a:ext cx="4122493" cy="985543"/>
          </a:xfrm>
          <a:prstGeom prst="rect">
            <a:avLst/>
          </a:prstGeom>
        </p:spPr>
      </p:pic>
      <p:sp>
        <p:nvSpPr>
          <p:cNvPr id="11" name="Tekstvak 5"/>
          <p:cNvSpPr txBox="1"/>
          <p:nvPr userDrawn="1"/>
        </p:nvSpPr>
        <p:spPr>
          <a:xfrm>
            <a:off x="787791" y="548680"/>
            <a:ext cx="750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6000" dirty="0"/>
          </a:p>
        </p:txBody>
      </p:sp>
      <p:sp>
        <p:nvSpPr>
          <p:cNvPr id="12" name="Tekstvak 7"/>
          <p:cNvSpPr txBox="1"/>
          <p:nvPr userDrawn="1"/>
        </p:nvSpPr>
        <p:spPr>
          <a:xfrm>
            <a:off x="4744064" y="3268578"/>
            <a:ext cx="36724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nl-BE" sz="6000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043608" y="548680"/>
            <a:ext cx="7561263" cy="1871613"/>
          </a:xfrm>
        </p:spPr>
        <p:txBody>
          <a:bodyPr>
            <a:noAutofit/>
          </a:bodyPr>
          <a:lstStyle>
            <a:lvl1pPr algn="just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799828" y="3429000"/>
            <a:ext cx="7344172" cy="64851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0" name="Picture 19" descr="2014-02-04 00_21_08-UCLV_ Un nuevo inici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88024" y="4509120"/>
            <a:ext cx="792088" cy="1095775"/>
          </a:xfrm>
          <a:prstGeom prst="rect">
            <a:avLst/>
          </a:prstGeom>
        </p:spPr>
      </p:pic>
      <p:pic>
        <p:nvPicPr>
          <p:cNvPr id="21" name="Picture 20" descr="Pinar del Río Cuba 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4531892"/>
            <a:ext cx="979219" cy="1050231"/>
          </a:xfrm>
          <a:prstGeom prst="rect">
            <a:avLst/>
          </a:prstGeom>
        </p:spPr>
      </p:pic>
      <p:pic>
        <p:nvPicPr>
          <p:cNvPr id="22" name="Picture 21" descr="UCi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44386" y="4768975"/>
            <a:ext cx="1559684" cy="576064"/>
          </a:xfrm>
          <a:prstGeom prst="rect">
            <a:avLst/>
          </a:prstGeom>
        </p:spPr>
      </p:pic>
      <p:pic>
        <p:nvPicPr>
          <p:cNvPr id="23" name="Picture 22" descr="Universidad camagüey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860031" y="5669511"/>
            <a:ext cx="936104" cy="1114096"/>
          </a:xfrm>
          <a:prstGeom prst="rect">
            <a:avLst/>
          </a:prstGeom>
        </p:spPr>
      </p:pic>
      <p:pic>
        <p:nvPicPr>
          <p:cNvPr id="24" name="Picture 23" descr="Universidad de Holguín - EcuRed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203168" y="5661248"/>
            <a:ext cx="986135" cy="1130623"/>
          </a:xfrm>
          <a:prstGeom prst="rect">
            <a:avLst/>
          </a:prstGeom>
        </p:spPr>
      </p:pic>
      <p:pic>
        <p:nvPicPr>
          <p:cNvPr id="25" name="Picture 24"/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686499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54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56376" y="6492875"/>
            <a:ext cx="1187624" cy="365125"/>
          </a:xfrm>
          <a:prstGeom prst="rect">
            <a:avLst/>
          </a:prstGeom>
        </p:spPr>
        <p:txBody>
          <a:bodyPr/>
          <a:lstStyle/>
          <a:p>
            <a:fld id="{F64015A0-E210-4C7B-BE7A-21960E51C41F}" type="datetimeFigureOut">
              <a:rPr lang="nl-BE" smtClean="0"/>
              <a:pPr/>
              <a:t>17/02/2016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755576" y="0"/>
            <a:ext cx="8388423" cy="4365104"/>
          </a:xfrm>
          <a:prstGeom prst="rect">
            <a:avLst/>
          </a:prstGeom>
          <a:solidFill>
            <a:srgbClr val="9F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5"/>
          <p:cNvSpPr txBox="1"/>
          <p:nvPr userDrawn="1"/>
        </p:nvSpPr>
        <p:spPr>
          <a:xfrm>
            <a:off x="787791" y="548680"/>
            <a:ext cx="750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600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-1" y="0"/>
            <a:ext cx="787791" cy="4365104"/>
          </a:xfrm>
          <a:prstGeom prst="rect">
            <a:avLst/>
          </a:prstGeom>
          <a:solidFill>
            <a:srgbClr val="72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29200"/>
            <a:ext cx="4122493" cy="985543"/>
          </a:xfrm>
          <a:prstGeom prst="rect">
            <a:avLst/>
          </a:prstGeom>
        </p:spPr>
      </p:pic>
      <p:sp>
        <p:nvSpPr>
          <p:cNvPr id="11" name="Tekstvak 5"/>
          <p:cNvSpPr txBox="1"/>
          <p:nvPr userDrawn="1"/>
        </p:nvSpPr>
        <p:spPr>
          <a:xfrm>
            <a:off x="787791" y="548680"/>
            <a:ext cx="750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6000" dirty="0"/>
          </a:p>
        </p:txBody>
      </p:sp>
      <p:sp>
        <p:nvSpPr>
          <p:cNvPr id="12" name="Tekstvak 7"/>
          <p:cNvSpPr txBox="1"/>
          <p:nvPr userDrawn="1"/>
        </p:nvSpPr>
        <p:spPr>
          <a:xfrm>
            <a:off x="4744064" y="3268578"/>
            <a:ext cx="36724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nl-BE" sz="6000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043608" y="548680"/>
            <a:ext cx="7561263" cy="1871613"/>
          </a:xfrm>
        </p:spPr>
        <p:txBody>
          <a:bodyPr>
            <a:noAutofit/>
          </a:bodyPr>
          <a:lstStyle>
            <a:lvl1pPr algn="just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799828" y="3429000"/>
            <a:ext cx="7344172" cy="64851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0" name="Picture 19" descr="2014-02-04 00_21_08-UCLV_ Un nuevo inici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88024" y="4509120"/>
            <a:ext cx="792088" cy="1095775"/>
          </a:xfrm>
          <a:prstGeom prst="rect">
            <a:avLst/>
          </a:prstGeom>
        </p:spPr>
      </p:pic>
      <p:pic>
        <p:nvPicPr>
          <p:cNvPr id="21" name="Picture 20" descr="Pinar del Río Cuba 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4531892"/>
            <a:ext cx="979219" cy="1050231"/>
          </a:xfrm>
          <a:prstGeom prst="rect">
            <a:avLst/>
          </a:prstGeom>
        </p:spPr>
      </p:pic>
      <p:pic>
        <p:nvPicPr>
          <p:cNvPr id="22" name="Picture 21" descr="UCi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44386" y="4768975"/>
            <a:ext cx="1559684" cy="576064"/>
          </a:xfrm>
          <a:prstGeom prst="rect">
            <a:avLst/>
          </a:prstGeom>
        </p:spPr>
      </p:pic>
      <p:pic>
        <p:nvPicPr>
          <p:cNvPr id="23" name="Picture 22" descr="Universidad camagüey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860031" y="5669511"/>
            <a:ext cx="936104" cy="1114096"/>
          </a:xfrm>
          <a:prstGeom prst="rect">
            <a:avLst/>
          </a:prstGeom>
        </p:spPr>
      </p:pic>
      <p:pic>
        <p:nvPicPr>
          <p:cNvPr id="24" name="Picture 23" descr="Universidad de Holguín - EcuRed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203168" y="5661248"/>
            <a:ext cx="986135" cy="1130623"/>
          </a:xfrm>
          <a:prstGeom prst="rect">
            <a:avLst/>
          </a:prstGeom>
        </p:spPr>
      </p:pic>
      <p:pic>
        <p:nvPicPr>
          <p:cNvPr id="25" name="Picture 24"/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686499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43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2" name="Picture 12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3" name="Picture 16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03" name="Picture 20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04" name="Picture 20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44" name="Picture 24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45" name="Picture 24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85" name="Picture 28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86" name="Picture 28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26" name="Picture 32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27" name="Picture 32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solidFill>
            <a:srgbClr val="9FA58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787680" y="548640"/>
            <a:ext cx="7502040" cy="101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177840" cy="6856200"/>
          </a:xfrm>
          <a:prstGeom prst="rect">
            <a:avLst/>
          </a:prstGeom>
          <a:solidFill>
            <a:srgbClr val="72B9D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Afbeelding 9"/>
          <p:cNvPicPr/>
          <p:nvPr/>
        </p:nvPicPr>
        <p:blipFill>
          <a:blip r:embed="rId15"/>
          <a:stretch/>
        </p:blipFill>
        <p:spPr>
          <a:xfrm>
            <a:off x="3708000" y="6525000"/>
            <a:ext cx="1257840" cy="299520"/>
          </a:xfrm>
          <a:prstGeom prst="rect">
            <a:avLst/>
          </a:prstGeom>
          <a:ln>
            <a:noFill/>
          </a:ln>
        </p:spPr>
      </p:pic>
      <p:sp>
        <p:nvSpPr>
          <p:cNvPr id="4" name="CustomShape 4"/>
          <p:cNvSpPr/>
          <p:nvPr/>
        </p:nvSpPr>
        <p:spPr>
          <a:xfrm>
            <a:off x="4513680" y="6576120"/>
            <a:ext cx="1366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948A54"/>
                </a:solidFill>
                <a:latin typeface="Arial"/>
                <a:ea typeface="DejaVu Sans"/>
              </a:rPr>
              <a:t>Cuba Network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solidFill>
            <a:srgbClr val="9FA58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"/>
          <p:cNvSpPr/>
          <p:nvPr/>
        </p:nvSpPr>
        <p:spPr>
          <a:xfrm>
            <a:off x="787680" y="548640"/>
            <a:ext cx="7502040" cy="101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"/>
          <p:cNvSpPr/>
          <p:nvPr/>
        </p:nvSpPr>
        <p:spPr>
          <a:xfrm>
            <a:off x="0" y="0"/>
            <a:ext cx="177840" cy="6856200"/>
          </a:xfrm>
          <a:prstGeom prst="rect">
            <a:avLst/>
          </a:prstGeom>
          <a:solidFill>
            <a:srgbClr val="72B9D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Afbeelding 9"/>
          <p:cNvPicPr/>
          <p:nvPr/>
        </p:nvPicPr>
        <p:blipFill>
          <a:blip r:embed="rId15"/>
          <a:stretch/>
        </p:blipFill>
        <p:spPr>
          <a:xfrm>
            <a:off x="3708000" y="6525000"/>
            <a:ext cx="1257840" cy="299520"/>
          </a:xfrm>
          <a:prstGeom prst="rect">
            <a:avLst/>
          </a:prstGeom>
          <a:ln>
            <a:noFill/>
          </a:ln>
        </p:spPr>
      </p:pic>
      <p:sp>
        <p:nvSpPr>
          <p:cNvPr id="373" name="CustomShape 4"/>
          <p:cNvSpPr/>
          <p:nvPr/>
        </p:nvSpPr>
        <p:spPr>
          <a:xfrm>
            <a:off x="4513680" y="6576120"/>
            <a:ext cx="1366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948A54"/>
                </a:solidFill>
                <a:latin typeface="Arial"/>
                <a:ea typeface="DejaVu Sans"/>
              </a:rPr>
              <a:t>Cuba Network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7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solidFill>
            <a:srgbClr val="9FA58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787680" y="548640"/>
            <a:ext cx="7502040" cy="101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0" y="0"/>
            <a:ext cx="177840" cy="6856200"/>
          </a:xfrm>
          <a:prstGeom prst="rect">
            <a:avLst/>
          </a:prstGeom>
          <a:solidFill>
            <a:srgbClr val="72B9D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Afbeelding 9"/>
          <p:cNvPicPr/>
          <p:nvPr/>
        </p:nvPicPr>
        <p:blipFill>
          <a:blip r:embed="rId14"/>
          <a:stretch/>
        </p:blipFill>
        <p:spPr>
          <a:xfrm>
            <a:off x="3708000" y="6525000"/>
            <a:ext cx="1257840" cy="299520"/>
          </a:xfrm>
          <a:prstGeom prst="rect">
            <a:avLst/>
          </a:prstGeom>
          <a:ln>
            <a:noFill/>
          </a:ln>
        </p:spPr>
      </p:pic>
      <p:sp>
        <p:nvSpPr>
          <p:cNvPr id="45" name="CustomShape 4"/>
          <p:cNvSpPr/>
          <p:nvPr/>
        </p:nvSpPr>
        <p:spPr>
          <a:xfrm>
            <a:off x="4513680" y="6576120"/>
            <a:ext cx="1366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948A54"/>
                </a:solidFill>
                <a:latin typeface="Arial"/>
                <a:ea typeface="DejaVu Sans"/>
              </a:rPr>
              <a:t>Cuba Network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solidFill>
            <a:srgbClr val="9FA58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787680" y="548640"/>
            <a:ext cx="7502040" cy="101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0" y="0"/>
            <a:ext cx="177840" cy="6856200"/>
          </a:xfrm>
          <a:prstGeom prst="rect">
            <a:avLst/>
          </a:prstGeom>
          <a:solidFill>
            <a:srgbClr val="72B9D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" name="Afbeelding 9"/>
          <p:cNvPicPr/>
          <p:nvPr/>
        </p:nvPicPr>
        <p:blipFill>
          <a:blip r:embed="rId14"/>
          <a:stretch/>
        </p:blipFill>
        <p:spPr>
          <a:xfrm>
            <a:off x="3708000" y="6525000"/>
            <a:ext cx="1257840" cy="299520"/>
          </a:xfrm>
          <a:prstGeom prst="rect">
            <a:avLst/>
          </a:prstGeom>
          <a:ln>
            <a:noFill/>
          </a:ln>
        </p:spPr>
      </p:pic>
      <p:sp>
        <p:nvSpPr>
          <p:cNvPr id="86" name="CustomShape 4"/>
          <p:cNvSpPr/>
          <p:nvPr/>
        </p:nvSpPr>
        <p:spPr>
          <a:xfrm>
            <a:off x="4513680" y="6576120"/>
            <a:ext cx="1366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948A54"/>
                </a:solidFill>
                <a:latin typeface="Arial"/>
                <a:ea typeface="DejaVu Sans"/>
              </a:rPr>
              <a:t>Cuba Network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solidFill>
            <a:srgbClr val="9FA58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787680" y="548640"/>
            <a:ext cx="7502040" cy="101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0" y="0"/>
            <a:ext cx="177840" cy="6856200"/>
          </a:xfrm>
          <a:prstGeom prst="rect">
            <a:avLst/>
          </a:prstGeom>
          <a:solidFill>
            <a:srgbClr val="72B9D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" name="Afbeelding 9"/>
          <p:cNvPicPr/>
          <p:nvPr/>
        </p:nvPicPr>
        <p:blipFill>
          <a:blip r:embed="rId14"/>
          <a:stretch/>
        </p:blipFill>
        <p:spPr>
          <a:xfrm>
            <a:off x="3708000" y="6525000"/>
            <a:ext cx="1257840" cy="299520"/>
          </a:xfrm>
          <a:prstGeom prst="rect">
            <a:avLst/>
          </a:prstGeom>
          <a:ln>
            <a:noFill/>
          </a:ln>
        </p:spPr>
      </p:pic>
      <p:sp>
        <p:nvSpPr>
          <p:cNvPr id="127" name="CustomShape 4"/>
          <p:cNvSpPr/>
          <p:nvPr/>
        </p:nvSpPr>
        <p:spPr>
          <a:xfrm>
            <a:off x="4513680" y="6576120"/>
            <a:ext cx="1366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948A54"/>
                </a:solidFill>
                <a:latin typeface="Arial"/>
                <a:ea typeface="DejaVu Sans"/>
              </a:rPr>
              <a:t>Cuba Network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8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solidFill>
            <a:srgbClr val="9FA58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787680" y="548640"/>
            <a:ext cx="7502040" cy="101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0" y="0"/>
            <a:ext cx="177840" cy="6856200"/>
          </a:xfrm>
          <a:prstGeom prst="rect">
            <a:avLst/>
          </a:prstGeom>
          <a:solidFill>
            <a:srgbClr val="72B9D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7" name="Afbeelding 9"/>
          <p:cNvPicPr/>
          <p:nvPr/>
        </p:nvPicPr>
        <p:blipFill>
          <a:blip r:embed="rId14"/>
          <a:stretch/>
        </p:blipFill>
        <p:spPr>
          <a:xfrm>
            <a:off x="3708000" y="6525000"/>
            <a:ext cx="1257840" cy="299520"/>
          </a:xfrm>
          <a:prstGeom prst="rect">
            <a:avLst/>
          </a:prstGeom>
          <a:ln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4513680" y="6576120"/>
            <a:ext cx="1366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948A54"/>
                </a:solidFill>
                <a:latin typeface="Arial"/>
                <a:ea typeface="DejaVu Sans"/>
              </a:rPr>
              <a:t>Cuba Network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9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solidFill>
            <a:srgbClr val="9FA58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2"/>
          <p:cNvSpPr/>
          <p:nvPr/>
        </p:nvSpPr>
        <p:spPr>
          <a:xfrm>
            <a:off x="787680" y="548640"/>
            <a:ext cx="7502040" cy="101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3"/>
          <p:cNvSpPr/>
          <p:nvPr/>
        </p:nvSpPr>
        <p:spPr>
          <a:xfrm>
            <a:off x="0" y="0"/>
            <a:ext cx="177840" cy="6856200"/>
          </a:xfrm>
          <a:prstGeom prst="rect">
            <a:avLst/>
          </a:prstGeom>
          <a:solidFill>
            <a:srgbClr val="72B9D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8" name="Afbeelding 9"/>
          <p:cNvPicPr/>
          <p:nvPr/>
        </p:nvPicPr>
        <p:blipFill>
          <a:blip r:embed="rId14"/>
          <a:stretch/>
        </p:blipFill>
        <p:spPr>
          <a:xfrm>
            <a:off x="3708000" y="6525000"/>
            <a:ext cx="1257840" cy="299520"/>
          </a:xfrm>
          <a:prstGeom prst="rect">
            <a:avLst/>
          </a:prstGeom>
          <a:ln>
            <a:noFill/>
          </a:ln>
        </p:spPr>
      </p:pic>
      <p:sp>
        <p:nvSpPr>
          <p:cNvPr id="209" name="CustomShape 4"/>
          <p:cNvSpPr/>
          <p:nvPr/>
        </p:nvSpPr>
        <p:spPr>
          <a:xfrm>
            <a:off x="4513680" y="6576120"/>
            <a:ext cx="1366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948A54"/>
                </a:solidFill>
                <a:latin typeface="Arial"/>
                <a:ea typeface="DejaVu Sans"/>
              </a:rPr>
              <a:t>Cuba Network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solidFill>
            <a:srgbClr val="9FA58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2"/>
          <p:cNvSpPr/>
          <p:nvPr/>
        </p:nvSpPr>
        <p:spPr>
          <a:xfrm>
            <a:off x="787680" y="548640"/>
            <a:ext cx="7502040" cy="101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3"/>
          <p:cNvSpPr/>
          <p:nvPr/>
        </p:nvSpPr>
        <p:spPr>
          <a:xfrm>
            <a:off x="0" y="0"/>
            <a:ext cx="177840" cy="6856200"/>
          </a:xfrm>
          <a:prstGeom prst="rect">
            <a:avLst/>
          </a:prstGeom>
          <a:solidFill>
            <a:srgbClr val="72B9D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9" name="Afbeelding 9"/>
          <p:cNvPicPr/>
          <p:nvPr/>
        </p:nvPicPr>
        <p:blipFill>
          <a:blip r:embed="rId14"/>
          <a:stretch/>
        </p:blipFill>
        <p:spPr>
          <a:xfrm>
            <a:off x="3708000" y="6525000"/>
            <a:ext cx="1257840" cy="299520"/>
          </a:xfrm>
          <a:prstGeom prst="rect">
            <a:avLst/>
          </a:prstGeom>
          <a:ln>
            <a:noFill/>
          </a:ln>
        </p:spPr>
      </p:pic>
      <p:sp>
        <p:nvSpPr>
          <p:cNvPr id="250" name="CustomShape 4"/>
          <p:cNvSpPr/>
          <p:nvPr/>
        </p:nvSpPr>
        <p:spPr>
          <a:xfrm>
            <a:off x="4513680" y="6576120"/>
            <a:ext cx="1366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948A54"/>
                </a:solidFill>
                <a:latin typeface="Arial"/>
                <a:ea typeface="DejaVu Sans"/>
              </a:rPr>
              <a:t>Cuba Network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1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5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solidFill>
            <a:srgbClr val="9FA58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2"/>
          <p:cNvSpPr/>
          <p:nvPr/>
        </p:nvSpPr>
        <p:spPr>
          <a:xfrm>
            <a:off x="787680" y="548640"/>
            <a:ext cx="7502040" cy="101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3"/>
          <p:cNvSpPr/>
          <p:nvPr/>
        </p:nvSpPr>
        <p:spPr>
          <a:xfrm>
            <a:off x="0" y="0"/>
            <a:ext cx="177840" cy="6856200"/>
          </a:xfrm>
          <a:prstGeom prst="rect">
            <a:avLst/>
          </a:prstGeom>
          <a:solidFill>
            <a:srgbClr val="72B9D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Afbeelding 9"/>
          <p:cNvPicPr/>
          <p:nvPr/>
        </p:nvPicPr>
        <p:blipFill>
          <a:blip r:embed="rId14"/>
          <a:stretch/>
        </p:blipFill>
        <p:spPr>
          <a:xfrm>
            <a:off x="3708000" y="6525000"/>
            <a:ext cx="1257840" cy="299520"/>
          </a:xfrm>
          <a:prstGeom prst="rect">
            <a:avLst/>
          </a:prstGeom>
          <a:ln>
            <a:noFill/>
          </a:ln>
        </p:spPr>
      </p:pic>
      <p:sp>
        <p:nvSpPr>
          <p:cNvPr id="291" name="CustomShape 4"/>
          <p:cNvSpPr/>
          <p:nvPr/>
        </p:nvSpPr>
        <p:spPr>
          <a:xfrm>
            <a:off x="4513680" y="6576120"/>
            <a:ext cx="1366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948A54"/>
                </a:solidFill>
                <a:latin typeface="Arial"/>
                <a:ea typeface="DejaVu Sans"/>
              </a:rPr>
              <a:t>Cuba Network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9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solidFill>
            <a:srgbClr val="9FA58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2"/>
          <p:cNvSpPr/>
          <p:nvPr/>
        </p:nvSpPr>
        <p:spPr>
          <a:xfrm>
            <a:off x="787680" y="548640"/>
            <a:ext cx="7502040" cy="101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3"/>
          <p:cNvSpPr/>
          <p:nvPr/>
        </p:nvSpPr>
        <p:spPr>
          <a:xfrm>
            <a:off x="0" y="0"/>
            <a:ext cx="177840" cy="6856200"/>
          </a:xfrm>
          <a:prstGeom prst="rect">
            <a:avLst/>
          </a:prstGeom>
          <a:solidFill>
            <a:srgbClr val="72B9D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1" name="Afbeelding 9"/>
          <p:cNvPicPr/>
          <p:nvPr/>
        </p:nvPicPr>
        <p:blipFill>
          <a:blip r:embed="rId14"/>
          <a:stretch/>
        </p:blipFill>
        <p:spPr>
          <a:xfrm>
            <a:off x="3708000" y="6525000"/>
            <a:ext cx="1257840" cy="299520"/>
          </a:xfrm>
          <a:prstGeom prst="rect">
            <a:avLst/>
          </a:prstGeom>
          <a:ln>
            <a:noFill/>
          </a:ln>
        </p:spPr>
      </p:pic>
      <p:sp>
        <p:nvSpPr>
          <p:cNvPr id="332" name="CustomShape 4"/>
          <p:cNvSpPr/>
          <p:nvPr/>
        </p:nvSpPr>
        <p:spPr>
          <a:xfrm>
            <a:off x="4513680" y="6576120"/>
            <a:ext cx="1366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948A54"/>
                </a:solidFill>
                <a:latin typeface="Arial"/>
                <a:ea typeface="DejaVu Sans"/>
              </a:rPr>
              <a:t>Cuba Network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3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3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redtic.uclv.cu/dokuwiki/" TargetMode="Externa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hcruz@uclv.edu.cu" TargetMode="External"/><Relationship Id="rId2" Type="http://schemas.openxmlformats.org/officeDocument/2006/relationships/hyperlink" Target="mailto:Rudy.Guevaert@ugent.be" TargetMode="Externa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15615" y="404663"/>
            <a:ext cx="6117697" cy="3061867"/>
          </a:xfrm>
        </p:spPr>
        <p:txBody>
          <a:bodyPr/>
          <a:lstStyle/>
          <a:p>
            <a:pPr algn="l"/>
            <a:r>
              <a:rPr lang="en-GB" dirty="0" smtClean="0"/>
              <a:t>A Cuban  </a:t>
            </a:r>
          </a:p>
          <a:p>
            <a:pPr algn="l"/>
            <a:r>
              <a:rPr lang="en-GB" dirty="0" smtClean="0"/>
              <a:t>    model for 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      ICT4DEV</a:t>
            </a:r>
            <a:endParaRPr lang="en-GB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68152" cy="24208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15616" y="3466530"/>
            <a:ext cx="3655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Manuel Oliver Dominguez (UCLV)</a:t>
            </a:r>
          </a:p>
          <a:p>
            <a:r>
              <a:rPr lang="en-US" dirty="0" smtClean="0"/>
              <a:t>Rudy Gevaert (Ghent University)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10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Infrastructure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66" y="951378"/>
            <a:ext cx="3925134" cy="2621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53778"/>
            <a:ext cx="4256021" cy="3192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5" y="3992673"/>
            <a:ext cx="3709514" cy="2477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13" y="3947971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61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29" y="4008712"/>
            <a:ext cx="2660648" cy="2660648"/>
          </a:xfrm>
          <a:prstGeom prst="rect">
            <a:avLst/>
          </a:prstGeom>
        </p:spPr>
      </p:pic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11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Infrastructure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39552" y="836712"/>
            <a:ext cx="8353425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  <a:buNone/>
            </a:pPr>
            <a:r>
              <a:rPr lang="en-US" dirty="0" smtClean="0"/>
              <a:t>More numbers</a:t>
            </a:r>
          </a:p>
          <a:p>
            <a:pPr marL="0" indent="0">
              <a:buSzPct val="60000"/>
            </a:pPr>
            <a:endParaRPr lang="en-US" dirty="0" smtClean="0"/>
          </a:p>
          <a:p>
            <a:pPr marL="457200" indent="-457200">
              <a:buSzPct val="60000"/>
            </a:pPr>
            <a:r>
              <a:rPr lang="en-US" sz="2400" dirty="0" smtClean="0"/>
              <a:t>23 Dell PowerEdge for racks</a:t>
            </a:r>
          </a:p>
          <a:p>
            <a:pPr marL="457200" indent="-457200">
              <a:buSzPct val="60000"/>
            </a:pPr>
            <a:r>
              <a:rPr lang="en-US" sz="2400" dirty="0" smtClean="0"/>
              <a:t>172  Dell OptiPlex computers</a:t>
            </a:r>
          </a:p>
          <a:p>
            <a:pPr marL="457200" indent="-457200">
              <a:buSzPct val="60000"/>
            </a:pPr>
            <a:r>
              <a:rPr lang="en-US" sz="2400" dirty="0" smtClean="0"/>
              <a:t>124  Flat displays</a:t>
            </a:r>
          </a:p>
          <a:p>
            <a:pPr marL="457200" indent="-457200">
              <a:buSzPct val="60000"/>
            </a:pPr>
            <a:r>
              <a:rPr lang="en-US" sz="2400" dirty="0" smtClean="0"/>
              <a:t>160 USB keyboard</a:t>
            </a:r>
          </a:p>
          <a:p>
            <a:pPr marL="457200" indent="-457200">
              <a:buSzPct val="60000"/>
            </a:pPr>
            <a:r>
              <a:rPr lang="en-US" sz="2400" dirty="0" smtClean="0"/>
              <a:t>137 USB mouse</a:t>
            </a:r>
          </a:p>
          <a:p>
            <a:pPr marL="457200" indent="-457200">
              <a:buSzPct val="60000"/>
            </a:pPr>
            <a:r>
              <a:rPr lang="en-US" sz="2400" dirty="0" smtClean="0"/>
              <a:t>7 Dell Racks 40u</a:t>
            </a:r>
          </a:p>
          <a:p>
            <a:pPr marL="457200" indent="-457200">
              <a:buSzPct val="60000"/>
            </a:pPr>
            <a:r>
              <a:rPr lang="en-US" sz="2400" dirty="0" smtClean="0"/>
              <a:t>15 Power Distribution Units for Dell Servers</a:t>
            </a:r>
          </a:p>
          <a:p>
            <a:pPr marL="457200" indent="-457200">
              <a:buSzPct val="60000"/>
            </a:pPr>
            <a:r>
              <a:rPr lang="en-US" sz="2400" dirty="0" smtClean="0"/>
              <a:t>70 2Gb memory modules</a:t>
            </a:r>
          </a:p>
          <a:p>
            <a:pPr marL="457200" indent="-457200">
              <a:buSzPct val="60000"/>
            </a:pPr>
            <a:r>
              <a:rPr lang="en-US" sz="2400" dirty="0" smtClean="0"/>
              <a:t>Patch cords</a:t>
            </a:r>
          </a:p>
          <a:p>
            <a:pPr marL="0" indent="0">
              <a:buSzPct val="60000"/>
            </a:pPr>
            <a:endParaRPr lang="en-US" sz="2400" dirty="0" smtClean="0"/>
          </a:p>
          <a:p>
            <a:pPr marL="0" indent="0">
              <a:buSzPct val="60000"/>
            </a:pPr>
            <a:endParaRPr lang="en-US" dirty="0" smtClean="0"/>
          </a:p>
          <a:p>
            <a:pPr marL="0" indent="0">
              <a:buSzPct val="60000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64" y="1002890"/>
            <a:ext cx="1364890" cy="253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10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57200" y="273600"/>
            <a:ext cx="8227800" cy="53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DejaVu Sans"/>
              </a:rPr>
              <a:t>ICT infrastructure capacity building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DejaVu Sans"/>
              </a:rPr>
              <a:t>With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DejaVu Sans"/>
              </a:rPr>
              <a:t>Operations Report Card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457200" y="-2664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Operations Report Card</a:t>
            </a:r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</a:pPr>
            <a:r>
              <a:rPr lang="en-US" sz="3200" strike="noStrike" dirty="0">
                <a:latin typeface="Arial"/>
              </a:rPr>
              <a:t>32 objectives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200" strike="noStrike" dirty="0">
                <a:latin typeface="Arial"/>
              </a:rPr>
              <a:t>when implemented will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200" strike="noStrike" dirty="0">
                <a:latin typeface="Arial"/>
              </a:rPr>
              <a:t>increase the efficiency of the ICT office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200" strike="noStrike" dirty="0">
                <a:latin typeface="Arial"/>
              </a:rPr>
              <a:t>and improve the ICT service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F2F9166-5369-4CFB-AEE1-27FB7B5561D8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14</a:t>
            </a:fld>
            <a:endParaRPr/>
          </a:p>
        </p:txBody>
      </p:sp>
      <p:sp>
        <p:nvSpPr>
          <p:cNvPr id="420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DejaVu Sans"/>
              </a:rPr>
              <a:t>Operations Report Card</a:t>
            </a:r>
            <a:endParaRPr/>
          </a:p>
        </p:txBody>
      </p:sp>
      <p:sp>
        <p:nvSpPr>
          <p:cNvPr id="421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422" name="CustomShape 4"/>
          <p:cNvSpPr/>
          <p:nvPr/>
        </p:nvSpPr>
        <p:spPr>
          <a:xfrm>
            <a:off x="548640" y="824040"/>
            <a:ext cx="8045280" cy="502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600" strike="noStrike" dirty="0">
                <a:solidFill>
                  <a:srgbClr val="000000"/>
                </a:solidFill>
                <a:latin typeface="Arial"/>
                <a:ea typeface="DejaVu Sans"/>
              </a:rPr>
              <a:t>A. Public Facing Practices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600" strike="noStrike" dirty="0">
                <a:solidFill>
                  <a:srgbClr val="000000"/>
                </a:solidFill>
                <a:latin typeface="Arial"/>
                <a:ea typeface="DejaVu Sans"/>
              </a:rPr>
              <a:t>B. Modern Team Practices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600" strike="noStrike" dirty="0">
                <a:solidFill>
                  <a:srgbClr val="000000"/>
                </a:solidFill>
                <a:latin typeface="Arial"/>
                <a:ea typeface="DejaVu Sans"/>
              </a:rPr>
              <a:t>C. Operational Practices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600" strike="noStrike" dirty="0">
                <a:solidFill>
                  <a:srgbClr val="000000"/>
                </a:solidFill>
                <a:latin typeface="Arial"/>
                <a:ea typeface="DejaVu Sans"/>
              </a:rPr>
              <a:t>D. Automation Practices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600" strike="noStrike" dirty="0">
                <a:solidFill>
                  <a:srgbClr val="000000"/>
                </a:solidFill>
                <a:latin typeface="Arial"/>
                <a:ea typeface="DejaVu Sans"/>
              </a:rPr>
              <a:t>E. Fleet Management Processes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600" strike="noStrike" dirty="0">
                <a:solidFill>
                  <a:srgbClr val="000000"/>
                </a:solidFill>
                <a:latin typeface="Arial"/>
                <a:ea typeface="DejaVu Sans"/>
              </a:rPr>
              <a:t>F. Disaster Preparation Practices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600" strike="noStrike" dirty="0">
                <a:solidFill>
                  <a:srgbClr val="000000"/>
                </a:solidFill>
                <a:latin typeface="Arial"/>
                <a:ea typeface="DejaVu Sans"/>
              </a:rPr>
              <a:t>G. Security Practices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457200" y="1005840"/>
            <a:ext cx="8411040" cy="548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800" strike="noStrike">
                <a:solidFill>
                  <a:srgbClr val="000000"/>
                </a:solidFill>
                <a:latin typeface="Arial"/>
                <a:ea typeface="DejaVu Sans"/>
              </a:rPr>
              <a:t>Are user requests tracked via a ticket system?</a:t>
            </a:r>
            <a:endParaRPr/>
          </a:p>
          <a:p>
            <a:endParaRPr/>
          </a:p>
          <a:p>
            <a:r>
              <a:rPr lang="en-US" sz="2800" strike="noStrike">
                <a:solidFill>
                  <a:srgbClr val="000000"/>
                </a:solidFill>
                <a:latin typeface="Arial"/>
                <a:ea typeface="DejaVu Sans"/>
              </a:rPr>
              <a:t>Are ``the 3 empowering policies'' defined and published?</a:t>
            </a:r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	The acceptable methods for users to request help.</a:t>
            </a:r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	The definition of ”an emergency”.</a:t>
            </a:r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	The scope of service: Who, what and where.</a:t>
            </a:r>
            <a:endParaRPr/>
          </a:p>
          <a:p>
            <a:endParaRPr/>
          </a:p>
          <a:p>
            <a:r>
              <a:rPr lang="en-US" sz="2800" strike="noStrike">
                <a:solidFill>
                  <a:srgbClr val="000000"/>
                </a:solidFill>
                <a:latin typeface="Arial"/>
                <a:ea typeface="DejaVu Sans"/>
              </a:rPr>
              <a:t>Does the team record monthly metrics?</a:t>
            </a:r>
            <a:endParaRPr/>
          </a:p>
        </p:txBody>
      </p:sp>
      <p:sp>
        <p:nvSpPr>
          <p:cNvPr id="424" name="CustomShape 2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DejaVu Sans"/>
              </a:rPr>
              <a:t>Public Facing Practices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457200" y="846000"/>
            <a:ext cx="8227800" cy="54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Do you have a ”policy and procedure” wiki?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Do you have a password safe?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Is your team’s code kept in a source code control system?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Does your team use a bug-tracking system for their own code?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In your bugs/tickets, does stability have a higher priority than new features?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Does your team write ”design docs?”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Do you have a ”post-mortem” process?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6" name="CustomShape 2"/>
          <p:cNvSpPr/>
          <p:nvPr/>
        </p:nvSpPr>
        <p:spPr>
          <a:xfrm>
            <a:off x="179640" y="-181800"/>
            <a:ext cx="8962560" cy="91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DejaVu Sans"/>
              </a:rPr>
              <a:t>Modern Team Practices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457200" y="638640"/>
            <a:ext cx="8227800" cy="557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Does each service have an OpsDoc?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Does each service have appropriate monitoring?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Do you have a pager rotation schedule?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Do you have separate development, QA, and production systems?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Do roll-outs to many machines have a ``canary process''?</a:t>
            </a:r>
            <a:endParaRPr/>
          </a:p>
        </p:txBody>
      </p:sp>
      <p:sp>
        <p:nvSpPr>
          <p:cNvPr id="428" name="CustomShape 2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DejaVu Sans"/>
              </a:rPr>
              <a:t>Operational Practices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457200" y="1050120"/>
            <a:ext cx="8227800" cy="30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Do you use configuration management tools like cfengine/puppet/chef?</a:t>
            </a:r>
            <a:endParaRPr/>
          </a:p>
          <a:p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Do automated administration tasks run under role accounts?</a:t>
            </a:r>
            <a:endParaRPr/>
          </a:p>
          <a:p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Do automated processes that generate e-mail only do so when they have something to say?</a:t>
            </a:r>
            <a:endParaRPr/>
          </a:p>
          <a:p>
            <a:endParaRPr/>
          </a:p>
        </p:txBody>
      </p:sp>
      <p:sp>
        <p:nvSpPr>
          <p:cNvPr id="430" name="CustomShape 2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DejaVu Sans"/>
              </a:rPr>
              <a:t>Automation Practices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457200" y="741600"/>
            <a:ext cx="8227800" cy="54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Is there a database of all machines?</a:t>
            </a:r>
            <a:endParaRPr/>
          </a:p>
          <a:p>
            <a:endParaRPr/>
          </a:p>
          <a:p>
            <a:r>
              <a:rPr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Is OS installation automated?</a:t>
            </a:r>
            <a:endParaRPr/>
          </a:p>
          <a:p>
            <a:endParaRPr/>
          </a:p>
          <a:p>
            <a:r>
              <a:rPr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Can you automatically patch software across your entire fleet?</a:t>
            </a:r>
            <a:endParaRPr/>
          </a:p>
          <a:p>
            <a:endParaRPr/>
          </a:p>
          <a:p>
            <a:r>
              <a:rPr lang="en-US" sz="2600" strike="noStrike">
                <a:solidFill>
                  <a:srgbClr val="000000"/>
                </a:solidFill>
                <a:latin typeface="Arial"/>
                <a:ea typeface="DejaVu Sans"/>
              </a:rPr>
              <a:t>Do you have a PC refresh policy?</a:t>
            </a:r>
            <a:endParaRPr/>
          </a:p>
          <a:p>
            <a:endParaRPr/>
          </a:p>
        </p:txBody>
      </p:sp>
      <p:sp>
        <p:nvSpPr>
          <p:cNvPr id="432" name="CustomShape 2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DejaVu Sans"/>
              </a:rPr>
              <a:t>Fleet Management Processes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2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ICT </a:t>
            </a:r>
            <a:r>
              <a:rPr lang="en-US" sz="3200" strike="noStrike" dirty="0">
                <a:solidFill>
                  <a:srgbClr val="000000"/>
                </a:solidFill>
                <a:latin typeface="Arial"/>
                <a:ea typeface="DejaVu Sans"/>
              </a:rPr>
              <a:t>infrastructure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trike="noStrike" dirty="0" smtClean="0">
                <a:solidFill>
                  <a:srgbClr val="8B8B8B"/>
                </a:solidFill>
                <a:latin typeface="Arial"/>
                <a:ea typeface="DejaVu Sans"/>
              </a:rPr>
              <a:t>17/Feb/2016</a:t>
            </a:r>
            <a:endParaRPr dirty="0"/>
          </a:p>
        </p:txBody>
      </p:sp>
      <p:sp>
        <p:nvSpPr>
          <p:cNvPr id="413" name="CustomShape 4"/>
          <p:cNvSpPr/>
          <p:nvPr/>
        </p:nvSpPr>
        <p:spPr>
          <a:xfrm>
            <a:off x="548640" y="1228298"/>
            <a:ext cx="8045280" cy="3125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45000"/>
            </a:pPr>
            <a:r>
              <a:rPr lang="en-US" sz="3200" dirty="0">
                <a:solidFill>
                  <a:srgbClr val="000000"/>
                </a:solidFill>
              </a:rPr>
              <a:t>Goal of project </a:t>
            </a:r>
            <a:r>
              <a:rPr lang="en-US" sz="3200" dirty="0" smtClean="0">
                <a:solidFill>
                  <a:srgbClr val="000000"/>
                </a:solidFill>
              </a:rPr>
              <a:t>2</a:t>
            </a:r>
            <a:endParaRPr lang="en-US" sz="32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sz="28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Buy/donate </a:t>
            </a:r>
            <a:r>
              <a:rPr lang="en-US" sz="2800" strike="noStrike" dirty="0">
                <a:solidFill>
                  <a:srgbClr val="000000"/>
                </a:solidFill>
                <a:latin typeface="Arial"/>
                <a:ea typeface="DejaVu Sans"/>
              </a:rPr>
              <a:t>hardware (investments)</a:t>
            </a:r>
            <a:endParaRPr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sz="28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Increase </a:t>
            </a:r>
            <a:r>
              <a:rPr lang="en-US" sz="2800" strike="noStrike" dirty="0">
                <a:solidFill>
                  <a:srgbClr val="000000"/>
                </a:solidFill>
                <a:latin typeface="Arial"/>
                <a:ea typeface="DejaVu Sans"/>
              </a:rPr>
              <a:t>capacity of ICT staff</a:t>
            </a:r>
            <a:endParaRPr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sz="28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Professionalize </a:t>
            </a:r>
            <a:r>
              <a:rPr lang="en-US" sz="2800" strike="noStrike" dirty="0">
                <a:solidFill>
                  <a:srgbClr val="000000"/>
                </a:solidFill>
                <a:latin typeface="Arial"/>
                <a:ea typeface="DejaVu Sans"/>
              </a:rPr>
              <a:t>ICT services at universities</a:t>
            </a:r>
            <a:endParaRPr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sz="28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Facilitate </a:t>
            </a:r>
            <a:r>
              <a:rPr lang="en-US" sz="2800" strike="noStrike" dirty="0">
                <a:solidFill>
                  <a:srgbClr val="000000"/>
                </a:solidFill>
                <a:latin typeface="Arial"/>
                <a:ea typeface="DejaVu Sans"/>
              </a:rPr>
              <a:t>collaboration and exchange of ideas</a:t>
            </a:r>
            <a:endParaRPr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sz="28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Support </a:t>
            </a:r>
            <a:r>
              <a:rPr lang="en-US" sz="2800" strike="noStrike" dirty="0">
                <a:solidFill>
                  <a:srgbClr val="000000"/>
                </a:solidFill>
                <a:latin typeface="Arial"/>
                <a:ea typeface="DejaVu Sans"/>
              </a:rPr>
              <a:t>project 1 and 3 and university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457200" y="777600"/>
            <a:ext cx="8227800" cy="534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Can your servers keep operating even if 1 disk dies?</a:t>
            </a:r>
            <a:endParaRPr/>
          </a:p>
          <a:p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Is the network core N+1?</a:t>
            </a:r>
            <a:endParaRPr/>
          </a:p>
          <a:p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Are your backups automated?</a:t>
            </a:r>
            <a:endParaRPr/>
          </a:p>
          <a:p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Are your disaster recovery plans tested periodically?</a:t>
            </a:r>
            <a:endParaRPr/>
          </a:p>
          <a:p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Do machines in your data center have remote power / console access?</a:t>
            </a:r>
            <a:endParaRPr/>
          </a:p>
          <a:p>
            <a:endParaRPr/>
          </a:p>
        </p:txBody>
      </p:sp>
      <p:sp>
        <p:nvSpPr>
          <p:cNvPr id="434" name="CustomShape 2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DejaVu Sans"/>
              </a:rPr>
              <a:t>Disaster Preparation Practices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457200" y="741600"/>
            <a:ext cx="8227800" cy="538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Do Desktops, laptops, and servers run self-updating, silent, anti-malware software?</a:t>
            </a:r>
            <a:endParaRPr/>
          </a:p>
          <a:p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Do you have a written security policy?</a:t>
            </a:r>
            <a:endParaRPr/>
          </a:p>
          <a:p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Do you submit to periodic security audits?</a:t>
            </a:r>
            <a:endParaRPr/>
          </a:p>
          <a:p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Can a user’s account be disabled on all systems in 1 hour?</a:t>
            </a:r>
            <a:endParaRPr/>
          </a:p>
          <a:p>
            <a:endParaRPr/>
          </a:p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Can you change all privileged (root) passwords in 1 hour?</a:t>
            </a:r>
            <a:endParaRPr/>
          </a:p>
          <a:p>
            <a:endParaRPr/>
          </a:p>
        </p:txBody>
      </p:sp>
      <p:sp>
        <p:nvSpPr>
          <p:cNvPr id="436" name="CustomShape 2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DejaVu Sans"/>
              </a:rPr>
              <a:t>Security Practices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Capacity building</a:t>
            </a:r>
            <a:endParaRPr/>
          </a:p>
        </p:txBody>
      </p:sp>
      <p:sp>
        <p:nvSpPr>
          <p:cNvPr id="438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3200">
                <a:latin typeface="Arial"/>
              </a:rPr>
              <a:t>Each year 4-6 people follow training in Ghent</a:t>
            </a:r>
            <a:endParaRPr/>
          </a:p>
          <a:p>
            <a:r>
              <a:rPr lang="en-US" sz="3200">
                <a:latin typeface="Arial"/>
              </a:rPr>
              <a:t>Every two years a workshop in Cuba</a:t>
            </a:r>
            <a:endParaRPr/>
          </a:p>
          <a:p>
            <a:r>
              <a:rPr lang="en-US" sz="3200">
                <a:latin typeface="Arial"/>
              </a:rPr>
              <a:t>2 visits of Belgian ICT experts per year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438"/>
          <p:cNvPicPr/>
          <p:nvPr/>
        </p:nvPicPr>
        <p:blipFill>
          <a:blip r:embed="rId2"/>
          <a:stretch/>
        </p:blipFill>
        <p:spPr>
          <a:xfrm>
            <a:off x="1546200" y="2041920"/>
            <a:ext cx="6456960" cy="2834280"/>
          </a:xfrm>
          <a:prstGeom prst="rect">
            <a:avLst/>
          </a:prstGeom>
          <a:ln>
            <a:noFill/>
          </a:ln>
        </p:spPr>
      </p:pic>
      <p:sp>
        <p:nvSpPr>
          <p:cNvPr id="440" name="CustomShape 1"/>
          <p:cNvSpPr/>
          <p:nvPr/>
        </p:nvSpPr>
        <p:spPr>
          <a:xfrm>
            <a:off x="457200" y="-1944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Results of workshop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24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Services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665029" y="1501256"/>
            <a:ext cx="63530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60000"/>
            </a:pPr>
            <a:endParaRPr lang="en-GB" dirty="0" smtClean="0"/>
          </a:p>
          <a:p>
            <a:pPr>
              <a:buSzPct val="60000"/>
            </a:pPr>
            <a:r>
              <a:rPr lang="en-GB" sz="2400" dirty="0" smtClean="0"/>
              <a:t>Services are not independent. </a:t>
            </a:r>
          </a:p>
          <a:p>
            <a:pPr>
              <a:buSzPct val="60000"/>
            </a:pPr>
            <a:r>
              <a:rPr lang="en-GB" sz="2400" dirty="0" smtClean="0"/>
              <a:t>	Services </a:t>
            </a:r>
            <a:r>
              <a:rPr lang="en-GB" sz="2400" dirty="0" smtClean="0">
                <a:sym typeface="Wingdings" panose="05000000000000000000" pitchFamily="2" charset="2"/>
              </a:rPr>
              <a:t> Infrastructure  Users</a:t>
            </a:r>
          </a:p>
          <a:p>
            <a:pPr>
              <a:buSzPct val="60000"/>
            </a:pPr>
            <a:endParaRPr lang="en-GB" sz="2400" dirty="0" smtClean="0">
              <a:sym typeface="Wingdings" panose="05000000000000000000" pitchFamily="2" charset="2"/>
            </a:endParaRPr>
          </a:p>
          <a:p>
            <a:pPr>
              <a:buSzPct val="60000"/>
            </a:pPr>
            <a:r>
              <a:rPr lang="en-GB" sz="2400" dirty="0" smtClean="0">
                <a:sym typeface="Wingdings" panose="05000000000000000000" pitchFamily="2" charset="2"/>
              </a:rPr>
              <a:t>Services failures = Loose time</a:t>
            </a:r>
          </a:p>
          <a:p>
            <a:pPr>
              <a:buSzPct val="60000"/>
            </a:pPr>
            <a:r>
              <a:rPr lang="en-GB" sz="2400" dirty="0" smtClean="0">
                <a:sym typeface="Wingdings" panose="05000000000000000000" pitchFamily="2" charset="2"/>
              </a:rPr>
              <a:t>	Time = Money || Effort</a:t>
            </a:r>
          </a:p>
          <a:p>
            <a:pPr>
              <a:buSzPct val="60000"/>
            </a:pPr>
            <a:endParaRPr lang="en-GB" sz="2400" dirty="0" smtClean="0">
              <a:sym typeface="Wingdings" panose="05000000000000000000" pitchFamily="2" charset="2"/>
            </a:endParaRPr>
          </a:p>
          <a:p>
            <a:pPr>
              <a:buSzPct val="60000"/>
            </a:pPr>
            <a:r>
              <a:rPr lang="en-GB" sz="2400" dirty="0" smtClean="0">
                <a:sym typeface="Wingdings" panose="05000000000000000000" pitchFamily="2" charset="2"/>
              </a:rPr>
              <a:t>Services are evolving continuously</a:t>
            </a:r>
          </a:p>
          <a:p>
            <a:pPr>
              <a:buSzPct val="60000"/>
            </a:pPr>
            <a:r>
              <a:rPr lang="en-GB" sz="2400" dirty="0" smtClean="0">
                <a:sym typeface="Wingdings" panose="05000000000000000000" pitchFamily="2" charset="2"/>
              </a:rPr>
              <a:t>	    Society push University</a:t>
            </a:r>
          </a:p>
          <a:p>
            <a:pPr>
              <a:buSzPct val="60000"/>
            </a:pPr>
            <a:r>
              <a:rPr lang="en-GB" sz="2400" dirty="0" smtClean="0">
                <a:sym typeface="Wingdings" panose="05000000000000000000" pitchFamily="2" charset="2"/>
              </a:rPr>
              <a:t>	University contribute to Society</a:t>
            </a:r>
          </a:p>
          <a:p>
            <a:pPr>
              <a:buSzPct val="60000"/>
            </a:pPr>
            <a:endParaRPr lang="en-GB" dirty="0"/>
          </a:p>
        </p:txBody>
      </p:sp>
      <p:sp>
        <p:nvSpPr>
          <p:cNvPr id="12" name="Curved Right Arrow 11"/>
          <p:cNvSpPr/>
          <p:nvPr/>
        </p:nvSpPr>
        <p:spPr>
          <a:xfrm>
            <a:off x="2213552" y="4406567"/>
            <a:ext cx="274712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6984011" y="4406567"/>
            <a:ext cx="274712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69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25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Services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268102" y="3778118"/>
            <a:ext cx="56134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60000"/>
            </a:pPr>
            <a:endParaRPr lang="en-GB" dirty="0" smtClean="0"/>
          </a:p>
          <a:p>
            <a:pPr algn="ctr">
              <a:buSzPct val="60000"/>
            </a:pPr>
            <a:endParaRPr lang="en-GB" dirty="0" smtClean="0"/>
          </a:p>
          <a:p>
            <a:pPr algn="ctr">
              <a:buSzPct val="60000"/>
            </a:pPr>
            <a:endParaRPr lang="en-GB" dirty="0" smtClean="0"/>
          </a:p>
          <a:p>
            <a:pPr algn="ctr">
              <a:buSzPct val="60000"/>
            </a:pPr>
            <a:endParaRPr lang="en-GB" dirty="0" smtClean="0"/>
          </a:p>
          <a:p>
            <a:pPr algn="ctr">
              <a:buSzPct val="60000"/>
            </a:pPr>
            <a:r>
              <a:rPr lang="en-GB" sz="2800" dirty="0" smtClean="0"/>
              <a:t>Our project  only supports services and applications based on free and open source code.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51" y="1079793"/>
            <a:ext cx="4653963" cy="36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568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26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Services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39552" y="836712"/>
            <a:ext cx="8353425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</a:pPr>
            <a:r>
              <a:rPr lang="en-GB" b="1" smtClean="0"/>
              <a:t>Basic Services</a:t>
            </a:r>
          </a:p>
          <a:p>
            <a:pPr marL="457200" indent="-457200">
              <a:buSzPct val="60000"/>
            </a:pPr>
            <a:r>
              <a:rPr lang="en-GB" smtClean="0"/>
              <a:t>Users directories (Samba, LDAP)</a:t>
            </a:r>
          </a:p>
          <a:p>
            <a:pPr marL="457200" indent="-457200">
              <a:buSzPct val="60000"/>
            </a:pPr>
            <a:r>
              <a:rPr lang="en-GB" smtClean="0"/>
              <a:t>Electronic mail (</a:t>
            </a:r>
            <a:r>
              <a:rPr lang="en-GB" sz="2400" smtClean="0"/>
              <a:t>RedMail, Zimbra, Exim+Dovecot</a:t>
            </a:r>
            <a:r>
              <a:rPr lang="en-GB" smtClean="0"/>
              <a:t>)</a:t>
            </a:r>
          </a:p>
          <a:p>
            <a:pPr marL="457200" indent="-457200">
              <a:buSzPct val="60000"/>
            </a:pPr>
            <a:r>
              <a:rPr lang="en-GB" smtClean="0"/>
              <a:t>Cuban and International web access (squid)</a:t>
            </a:r>
          </a:p>
          <a:p>
            <a:pPr marL="457200" indent="-457200">
              <a:buSzPct val="60000"/>
            </a:pPr>
            <a:r>
              <a:rPr lang="en-GB" smtClean="0"/>
              <a:t>Web sites hosting</a:t>
            </a:r>
          </a:p>
          <a:p>
            <a:pPr marL="457200" indent="-457200">
              <a:buSzPct val="60000"/>
            </a:pPr>
            <a:r>
              <a:rPr lang="en-GB" smtClean="0"/>
              <a:t>Online learning platform (Moodle)</a:t>
            </a:r>
          </a:p>
          <a:p>
            <a:pPr marL="457200" indent="-457200">
              <a:buSzPct val="60000"/>
            </a:pPr>
            <a:r>
              <a:rPr lang="en-GB" smtClean="0"/>
              <a:t>Programs repositories</a:t>
            </a:r>
          </a:p>
          <a:p>
            <a:pPr marL="457200" indent="-457200">
              <a:buSzPct val="60000"/>
            </a:pPr>
            <a:r>
              <a:rPr lang="en-GB" smtClean="0"/>
              <a:t>Personal information storage (OwnCloud)</a:t>
            </a:r>
          </a:p>
          <a:p>
            <a:pPr marL="457200" indent="-457200">
              <a:buSzPct val="60000"/>
            </a:pPr>
            <a:r>
              <a:rPr lang="en-GB" smtClean="0"/>
              <a:t>Virtualization platform (Proxmox)</a:t>
            </a:r>
          </a:p>
          <a:p>
            <a:pPr marL="457200" indent="-457200">
              <a:buSzPct val="60000"/>
            </a:pPr>
            <a:r>
              <a:rPr lang="en-GB" smtClean="0"/>
              <a:t>Helpdesk</a:t>
            </a:r>
          </a:p>
          <a:p>
            <a:pPr marL="0" indent="0">
              <a:buSzPct val="60000"/>
            </a:pPr>
            <a:endParaRPr lang="en-GB" smtClean="0"/>
          </a:p>
          <a:p>
            <a:pPr marL="0" indent="0">
              <a:buSzPct val="60000"/>
            </a:pPr>
            <a:endParaRPr lang="en-GB" smtClean="0"/>
          </a:p>
          <a:p>
            <a:pPr marL="0" indent="0">
              <a:buSzPct val="600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772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27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Services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39552" y="836712"/>
            <a:ext cx="8353425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  <a:buNone/>
            </a:pPr>
            <a:r>
              <a:rPr lang="en-GB" b="1" dirty="0" smtClean="0"/>
              <a:t>Basic Services</a:t>
            </a:r>
          </a:p>
          <a:p>
            <a:pPr marL="457200" indent="-457200">
              <a:buSzPct val="60000"/>
            </a:pPr>
            <a:r>
              <a:rPr lang="en-GB" dirty="0" smtClean="0"/>
              <a:t>Instant messaging (Jabber)</a:t>
            </a:r>
          </a:p>
          <a:p>
            <a:pPr marL="457200" indent="-457200">
              <a:buSzPct val="60000"/>
            </a:pPr>
            <a:r>
              <a:rPr lang="en-GB" dirty="0" smtClean="0"/>
              <a:t>Monitoring (</a:t>
            </a:r>
            <a:r>
              <a:rPr lang="en-GB" dirty="0" err="1" smtClean="0"/>
              <a:t>Mrtg</a:t>
            </a:r>
            <a:r>
              <a:rPr lang="en-GB" dirty="0" smtClean="0"/>
              <a:t>, </a:t>
            </a:r>
            <a:r>
              <a:rPr lang="en-GB" dirty="0" err="1" smtClean="0"/>
              <a:t>Munin</a:t>
            </a:r>
            <a:r>
              <a:rPr lang="en-GB" dirty="0" smtClean="0"/>
              <a:t>, </a:t>
            </a:r>
            <a:r>
              <a:rPr lang="en-GB" dirty="0" err="1" smtClean="0"/>
              <a:t>Nagios</a:t>
            </a:r>
            <a:r>
              <a:rPr lang="en-GB" dirty="0" smtClean="0"/>
              <a:t>)</a:t>
            </a:r>
          </a:p>
          <a:p>
            <a:pPr marL="457200" indent="-457200">
              <a:buSzPct val="60000"/>
            </a:pPr>
            <a:r>
              <a:rPr lang="en-GB" dirty="0" smtClean="0"/>
              <a:t>Git (</a:t>
            </a:r>
            <a:r>
              <a:rPr lang="en-GB" dirty="0" err="1" smtClean="0"/>
              <a:t>GitLab</a:t>
            </a:r>
            <a:r>
              <a:rPr lang="en-GB" dirty="0" smtClean="0"/>
              <a:t>)</a:t>
            </a:r>
          </a:p>
          <a:p>
            <a:pPr marL="457200" indent="-457200">
              <a:buSzPct val="60000"/>
            </a:pPr>
            <a:endParaRPr lang="en-GB" dirty="0" smtClean="0"/>
          </a:p>
          <a:p>
            <a:pPr marL="0" indent="0">
              <a:buSzPct val="60000"/>
              <a:buNone/>
            </a:pPr>
            <a:r>
              <a:rPr lang="en-GB" b="1" dirty="0" smtClean="0"/>
              <a:t>New Services</a:t>
            </a:r>
          </a:p>
          <a:p>
            <a:pPr marL="457200" indent="-457200">
              <a:buSzPct val="60000"/>
            </a:pPr>
            <a:r>
              <a:rPr lang="en-GB" dirty="0" smtClean="0"/>
              <a:t>Logs processing </a:t>
            </a:r>
          </a:p>
          <a:p>
            <a:pPr marL="457200" indent="-457200">
              <a:buSzPct val="60000"/>
            </a:pPr>
            <a:r>
              <a:rPr lang="en-GB" dirty="0" smtClean="0"/>
              <a:t>Backups</a:t>
            </a:r>
          </a:p>
          <a:p>
            <a:pPr marL="457200" indent="-457200">
              <a:buSzPct val="60000"/>
            </a:pPr>
            <a:r>
              <a:rPr lang="en-GB" dirty="0" smtClean="0"/>
              <a:t>Automatic installations</a:t>
            </a:r>
          </a:p>
          <a:p>
            <a:pPr marL="457200" indent="-457200">
              <a:buSzPct val="60000"/>
            </a:pPr>
            <a:r>
              <a:rPr lang="en-GB" dirty="0" smtClean="0"/>
              <a:t>Video conference</a:t>
            </a:r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8363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28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Services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39552" y="836712"/>
            <a:ext cx="8353425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  <a:buNone/>
            </a:pPr>
            <a:r>
              <a:rPr lang="en-GB" b="1" dirty="0" smtClean="0"/>
              <a:t>Future Services</a:t>
            </a:r>
          </a:p>
          <a:p>
            <a:pPr marL="457200" indent="-457200">
              <a:buSzPct val="60000"/>
            </a:pPr>
            <a:r>
              <a:rPr lang="en-GB" dirty="0" smtClean="0"/>
              <a:t>Automatic configuration management (Puppet)</a:t>
            </a:r>
          </a:p>
          <a:p>
            <a:pPr marL="457200" indent="-457200">
              <a:buSzPct val="60000"/>
            </a:pPr>
            <a:r>
              <a:rPr lang="en-GB" dirty="0" smtClean="0"/>
              <a:t>A central authentication system for university students and staff</a:t>
            </a:r>
          </a:p>
          <a:p>
            <a:pPr marL="457200" indent="-457200">
              <a:buSzPct val="60000"/>
            </a:pPr>
            <a:r>
              <a:rPr lang="en-GB" dirty="0" smtClean="0"/>
              <a:t>A distribute search engine running at partner universities.</a:t>
            </a:r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21" y="4059641"/>
            <a:ext cx="1905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11" y="3898876"/>
            <a:ext cx="1621525" cy="20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19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29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Services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39552" y="1078172"/>
            <a:ext cx="8353425" cy="4977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</a:pPr>
            <a:r>
              <a:rPr lang="en-GB" b="1" dirty="0" smtClean="0"/>
              <a:t>Trainings</a:t>
            </a:r>
          </a:p>
          <a:p>
            <a:pPr marL="0" indent="0">
              <a:buSzPct val="60000"/>
              <a:buNone/>
            </a:pPr>
            <a:r>
              <a:rPr lang="en-GB" dirty="0" smtClean="0"/>
              <a:t>	11 training of one month in Belgium</a:t>
            </a:r>
          </a:p>
          <a:p>
            <a:pPr marL="0" indent="0">
              <a:buSzPct val="60000"/>
            </a:pPr>
            <a:endParaRPr lang="en-GB" b="1" dirty="0" smtClean="0"/>
          </a:p>
          <a:p>
            <a:pPr marL="0" indent="0">
              <a:buSzPct val="60000"/>
            </a:pPr>
            <a:r>
              <a:rPr lang="en-GB" b="1" dirty="0" smtClean="0"/>
              <a:t>Workshops</a:t>
            </a:r>
          </a:p>
          <a:p>
            <a:pPr marL="0" indent="0">
              <a:buSzPct val="60000"/>
              <a:buNone/>
            </a:pPr>
            <a:r>
              <a:rPr lang="en-GB" dirty="0" smtClean="0"/>
              <a:t>	2 workshops for 23+25 members of staff</a:t>
            </a:r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r>
              <a:rPr lang="en-GB" b="1" dirty="0" smtClean="0"/>
              <a:t>Visits</a:t>
            </a:r>
          </a:p>
          <a:p>
            <a:pPr marL="0" indent="0">
              <a:buSzPct val="60000"/>
              <a:buNone/>
            </a:pPr>
            <a:r>
              <a:rPr lang="en-GB" dirty="0" smtClean="0"/>
              <a:t>	3 one-week visits to partners universities</a:t>
            </a:r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9866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3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>
                <a:solidFill>
                  <a:srgbClr val="000000"/>
                </a:solidFill>
              </a:rPr>
              <a:t>Contents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1200" dirty="0" smtClean="0">
                <a:solidFill>
                  <a:srgbClr val="8B8B8B"/>
                </a:solidFill>
              </a:rPr>
              <a:t>17/Feb/2016</a:t>
            </a:r>
            <a:endParaRPr lang="en-US" sz="1200" dirty="0"/>
          </a:p>
        </p:txBody>
      </p:sp>
      <p:sp>
        <p:nvSpPr>
          <p:cNvPr id="413" name="CustomShape 4"/>
          <p:cNvSpPr/>
          <p:nvPr/>
        </p:nvSpPr>
        <p:spPr>
          <a:xfrm>
            <a:off x="548640" y="1228298"/>
            <a:ext cx="8045280" cy="3125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Hardware investments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ICT capacity building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IT services at university level</a:t>
            </a:r>
            <a:endParaRPr lang="en-US" sz="32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Collaboration at university and network level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28834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30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Services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39552" y="1078172"/>
            <a:ext cx="8353425" cy="4977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  <a:buNone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</a:pPr>
            <a:endParaRPr lang="en-GB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75779" y="1478156"/>
            <a:ext cx="8602648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</a:pPr>
            <a:endParaRPr lang="en-GB" dirty="0" smtClean="0"/>
          </a:p>
          <a:p>
            <a:pPr marL="0" indent="0">
              <a:buSzPct val="60000"/>
              <a:buNone/>
            </a:pPr>
            <a:r>
              <a:rPr lang="en-GB" dirty="0" smtClean="0"/>
              <a:t>Sharing results through Virtual Machines appliances</a:t>
            </a:r>
          </a:p>
          <a:p>
            <a:pPr marL="457200" indent="-457200">
              <a:buSzPct val="60000"/>
            </a:pPr>
            <a:r>
              <a:rPr lang="en-GB" dirty="0" smtClean="0"/>
              <a:t>	Network Installation system (UCLV)</a:t>
            </a:r>
          </a:p>
          <a:p>
            <a:pPr marL="457200" indent="-457200">
              <a:buSzPct val="60000"/>
            </a:pPr>
            <a:r>
              <a:rPr lang="en-GB" dirty="0" smtClean="0"/>
              <a:t>	Intranet search engine (UPR)</a:t>
            </a:r>
          </a:p>
          <a:p>
            <a:pPr marL="457200" indent="-457200">
              <a:buSzPct val="60000"/>
            </a:pPr>
            <a:endParaRPr lang="en-GB" dirty="0" smtClean="0"/>
          </a:p>
          <a:p>
            <a:pPr marL="0" indent="0">
              <a:buSzPct val="60000"/>
              <a:buNone/>
            </a:pPr>
            <a:r>
              <a:rPr lang="en-GB" dirty="0" smtClean="0"/>
              <a:t>Documentation on the project Wiki</a:t>
            </a:r>
          </a:p>
          <a:p>
            <a:pPr marL="0" indent="0">
              <a:buSzPct val="60000"/>
            </a:pPr>
            <a:r>
              <a:rPr lang="en-GB" dirty="0" smtClean="0"/>
              <a:t>   </a:t>
            </a:r>
            <a:r>
              <a:rPr lang="en-GB" dirty="0" smtClean="0">
                <a:hlinkClick r:id="rId2"/>
              </a:rPr>
              <a:t>http://redtic.uclv.cu/dokuwiki/</a:t>
            </a:r>
            <a:endParaRPr lang="en-GB" dirty="0" smtClean="0"/>
          </a:p>
          <a:p>
            <a:pPr marL="0" indent="0">
              <a:buSzPct val="60000"/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5375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457200" y="273600"/>
            <a:ext cx="8227800" cy="246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Arial"/>
                <a:ea typeface="DejaVu Sans"/>
              </a:rPr>
              <a:t>Facilitate collaboration and exchange of ideas by using</a:t>
            </a:r>
            <a:endParaRPr/>
          </a:p>
        </p:txBody>
      </p:sp>
      <p:pic>
        <p:nvPicPr>
          <p:cNvPr id="444" name="Picture 443"/>
          <p:cNvPicPr/>
          <p:nvPr/>
        </p:nvPicPr>
        <p:blipFill>
          <a:blip r:embed="rId2"/>
          <a:stretch/>
        </p:blipFill>
        <p:spPr>
          <a:xfrm>
            <a:off x="2024280" y="2363760"/>
            <a:ext cx="5015520" cy="37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457200" y="167400"/>
            <a:ext cx="8227800" cy="632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DevOps is a cultural and professional movement (since 2007)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It is not a job description, new team, or solitary organization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It's not a product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A way to Align Developers and Operations (sys and network administrators)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Means to remove the barriers between devs and ops.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Method to increase quality</a:t>
            </a:r>
            <a:endParaRPr/>
          </a:p>
          <a:p>
            <a:endParaRPr/>
          </a:p>
          <a:p>
            <a:r>
              <a:rPr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Method to Decrease Cycle time</a:t>
            </a:r>
            <a:endParaRPr/>
          </a:p>
          <a:p>
            <a:endParaRPr/>
          </a:p>
        </p:txBody>
      </p:sp>
      <p:sp>
        <p:nvSpPr>
          <p:cNvPr id="446" name="CustomShape 2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DejaVu Sans"/>
              </a:rPr>
              <a:t>What is DevOps?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446"/>
          <p:cNvPicPr/>
          <p:nvPr/>
        </p:nvPicPr>
        <p:blipFill>
          <a:blip r:embed="rId2"/>
          <a:stretch/>
        </p:blipFill>
        <p:spPr>
          <a:xfrm>
            <a:off x="1598760" y="968760"/>
            <a:ext cx="6008760" cy="4285440"/>
          </a:xfrm>
          <a:prstGeom prst="rect">
            <a:avLst/>
          </a:prstGeom>
          <a:ln>
            <a:noFill/>
          </a:ln>
        </p:spPr>
      </p:pic>
      <p:sp>
        <p:nvSpPr>
          <p:cNvPr id="448" name="CustomShape 1"/>
          <p:cNvSpPr/>
          <p:nvPr/>
        </p:nvSpPr>
        <p:spPr>
          <a:xfrm>
            <a:off x="179640" y="0"/>
            <a:ext cx="896256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DejaVu Sans"/>
              </a:rPr>
              <a:t>Traditional IT department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457200" y="27324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latin typeface="Arial"/>
              </a:rPr>
              <a:t>DevOps!</a:t>
            </a:r>
            <a:endParaRPr/>
          </a:p>
        </p:txBody>
      </p:sp>
      <p:pic>
        <p:nvPicPr>
          <p:cNvPr id="450" name="Picture 449"/>
          <p:cNvPicPr/>
          <p:nvPr/>
        </p:nvPicPr>
        <p:blipFill>
          <a:blip r:embed="rId2"/>
          <a:stretch/>
        </p:blipFill>
        <p:spPr>
          <a:xfrm>
            <a:off x="1200600" y="1604160"/>
            <a:ext cx="67410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2" name="Picture 451"/>
          <p:cNvPicPr/>
          <p:nvPr/>
        </p:nvPicPr>
        <p:blipFill>
          <a:blip r:embed="rId2"/>
          <a:stretch/>
        </p:blipFill>
        <p:spPr>
          <a:xfrm>
            <a:off x="241200" y="504360"/>
            <a:ext cx="8364240" cy="580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457200" y="-30276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Culture</a:t>
            </a:r>
            <a:endParaRPr/>
          </a:p>
        </p:txBody>
      </p:sp>
      <p:sp>
        <p:nvSpPr>
          <p:cNvPr id="454" name="CustomShape 2"/>
          <p:cNvSpPr/>
          <p:nvPr/>
        </p:nvSpPr>
        <p:spPr>
          <a:xfrm>
            <a:off x="457200" y="740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</a:pP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DejaVu Sans"/>
              </a:rPr>
              <a:t>DevOps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 is mostly about breaking down barriers between teams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Remove bottlenecks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Remove wait time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Sharing values and behaviors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Supportive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Flexible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Collaborative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Trusting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457200" y="-30276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Automation</a:t>
            </a:r>
            <a:endParaRPr/>
          </a:p>
        </p:txBody>
      </p:sp>
      <p:sp>
        <p:nvSpPr>
          <p:cNvPr id="456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DejaVu Sans"/>
              </a:rPr>
              <a:t>Most visible part of </a:t>
            </a:r>
            <a:r>
              <a:rPr lang="en-US" sz="3200" strike="noStrike" dirty="0" err="1">
                <a:solidFill>
                  <a:srgbClr val="000000"/>
                </a:solidFill>
                <a:latin typeface="Arial"/>
                <a:ea typeface="DejaVu Sans"/>
              </a:rPr>
              <a:t>DevOps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DejaVu Sans"/>
              </a:rPr>
              <a:t>Increases productivity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DejaVu Sans"/>
              </a:rPr>
              <a:t>Prevents defects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DejaVu Sans"/>
              </a:rPr>
              <a:t>Creates consistency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DejaVu Sans"/>
              </a:rPr>
              <a:t>Enable self-service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57" name="Picture 456"/>
          <p:cNvPicPr/>
          <p:nvPr/>
        </p:nvPicPr>
        <p:blipFill>
          <a:blip r:embed="rId2"/>
          <a:stretch/>
        </p:blipFill>
        <p:spPr>
          <a:xfrm>
            <a:off x="5308560" y="2073600"/>
            <a:ext cx="3454920" cy="259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457200" y="-30276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Measurement</a:t>
            </a:r>
            <a:endParaRPr/>
          </a:p>
        </p:txBody>
      </p:sp>
      <p:sp>
        <p:nvSpPr>
          <p:cNvPr id="459" name="CustomShape 2"/>
          <p:cNvSpPr/>
          <p:nvPr/>
        </p:nvSpPr>
        <p:spPr>
          <a:xfrm>
            <a:off x="457200" y="992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Measure “Everything”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Continuous improvement goes together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with measuring the improvement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How can you otherwise know if the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automation makes sense?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Data based decisions, not on instinct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Data should be transparent, accessible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to all, meaningful, and able to be visualized in an ad hoc manner.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60" name="Picture 459"/>
          <p:cNvPicPr/>
          <p:nvPr/>
        </p:nvPicPr>
        <p:blipFill>
          <a:blip r:embed="rId2"/>
          <a:stretch/>
        </p:blipFill>
        <p:spPr>
          <a:xfrm>
            <a:off x="6472440" y="1044360"/>
            <a:ext cx="2297520" cy="34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457200" y="-30276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Sharing</a:t>
            </a:r>
            <a:endParaRPr/>
          </a:p>
        </p:txBody>
      </p:sp>
      <p:sp>
        <p:nvSpPr>
          <p:cNvPr id="462" name="CustomShape 2"/>
          <p:cNvSpPr/>
          <p:nvPr/>
        </p:nvSpPr>
        <p:spPr>
          <a:xfrm>
            <a:off x="457200" y="956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Key to success at any organization is sharing the tools, discoveries, and lessons.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endParaRPr lang="en-US" sz="24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SzPct val="45000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By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finding people with similar needs across the organization, new opportunities to collaborate can be discovered, duplicate work can be eliminated, and a powerful sense of engagement can be created among the staff.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endParaRPr lang="en-US" sz="24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SzPct val="45000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Outside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the organization, sharing tools and code with people in the community helps get new features implemented in open source software quickly.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endParaRPr lang="en-US" sz="24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SzPct val="45000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Conference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participation leaves staff feeling energized and informed about new ways to innovate.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4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Infrastructure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1200" dirty="0" smtClean="0">
                <a:solidFill>
                  <a:srgbClr val="8B8B8B"/>
                </a:solidFill>
              </a:rPr>
              <a:t>17/Feb/2016</a:t>
            </a:r>
            <a:endParaRPr lang="en-US" sz="1200" dirty="0"/>
          </a:p>
        </p:txBody>
      </p:sp>
      <p:sp>
        <p:nvSpPr>
          <p:cNvPr id="413" name="CustomShape 4"/>
          <p:cNvSpPr/>
          <p:nvPr/>
        </p:nvSpPr>
        <p:spPr>
          <a:xfrm>
            <a:off x="494048" y="805216"/>
            <a:ext cx="5456375" cy="3125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SzPct val="60000"/>
            </a:pPr>
            <a:r>
              <a:rPr lang="en-US" sz="3200" dirty="0" smtClean="0"/>
              <a:t>Infrastructure plays a very important role in our network.</a:t>
            </a:r>
          </a:p>
          <a:p>
            <a:pPr>
              <a:buSzPct val="60000"/>
            </a:pPr>
            <a:endParaRPr lang="en-US" sz="3200" dirty="0" smtClean="0"/>
          </a:p>
          <a:p>
            <a:pPr>
              <a:buSzPct val="60000"/>
            </a:pPr>
            <a:r>
              <a:rPr lang="en-US" sz="3200" dirty="0" smtClean="0"/>
              <a:t>It’s a two way road that allow communication between partner universities and with the rest of the world.</a:t>
            </a:r>
          </a:p>
          <a:p>
            <a:pPr>
              <a:buSzPct val="60000"/>
            </a:pPr>
            <a:endParaRPr lang="en-GB" sz="3200" dirty="0" smtClean="0"/>
          </a:p>
          <a:p>
            <a:pPr>
              <a:buSzPct val="60000"/>
            </a:pPr>
            <a:r>
              <a:rPr lang="en-GB" sz="3200" dirty="0" smtClean="0"/>
              <a:t>Investments in infrastructure must be accompanied with trainings for staff and users 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9" y="2702258"/>
            <a:ext cx="3152875" cy="29700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8" y="2506798"/>
            <a:ext cx="1494429" cy="11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008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457200" y="273600"/>
            <a:ext cx="8228520" cy="53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strike="noStrike" dirty="0">
                <a:solidFill>
                  <a:srgbClr val="000000"/>
                </a:solidFill>
                <a:latin typeface="Arial"/>
                <a:ea typeface="DejaVu Sans"/>
              </a:rPr>
              <a:t>Future?!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DejaVu Sans"/>
              </a:rPr>
              <a:t>DevOps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 Workshop for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VLIR-UOS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partners (Peru, Ecuador, Bolivia)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Cuban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ICT professionals outside of Network: </a:t>
            </a:r>
            <a:endParaRPr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Enterprises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Ministries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Other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universities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DejaVu Sans"/>
              </a:rPr>
              <a:t>Proposal submitted to VLIR-UOS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54096" y="1210444"/>
            <a:ext cx="4968552" cy="1008112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34016" y="2420888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2"/>
              </a:rPr>
              <a:t>Rudy.Gevaert@ugent.be</a:t>
            </a:r>
            <a:endParaRPr lang="en-US" sz="4000" dirty="0" smtClean="0"/>
          </a:p>
          <a:p>
            <a:r>
              <a:rPr lang="en-GB" sz="4000" dirty="0" smtClean="0">
                <a:hlinkClick r:id="rId3"/>
              </a:rPr>
              <a:t>moliver@uclv.edu.cu</a:t>
            </a:r>
            <a:endParaRPr lang="en-GB" sz="4000" dirty="0" smtClean="0"/>
          </a:p>
          <a:p>
            <a:endParaRPr lang="en-GB" sz="4000" dirty="0"/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68152" cy="242088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08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5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Infrastructure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92130" y="1810990"/>
            <a:ext cx="8144638" cy="3726450"/>
          </a:xfrm>
          <a:prstGeom prst="rect">
            <a:avLst/>
          </a:prstGeom>
          <a:ln>
            <a:noFill/>
          </a:ln>
        </p:spPr>
      </p:pic>
      <p:sp>
        <p:nvSpPr>
          <p:cNvPr id="7" name="7-Point Star 6"/>
          <p:cNvSpPr/>
          <p:nvPr/>
        </p:nvSpPr>
        <p:spPr>
          <a:xfrm>
            <a:off x="2555776" y="2282041"/>
            <a:ext cx="261389" cy="210855"/>
          </a:xfrm>
          <a:prstGeom prst="star7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211960" y="2681719"/>
            <a:ext cx="249051" cy="261847"/>
          </a:xfrm>
          <a:prstGeom prst="star5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7020272" y="4156331"/>
            <a:ext cx="229344" cy="208773"/>
          </a:xfrm>
          <a:prstGeom prst="star4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1390328" y="2839180"/>
            <a:ext cx="229344" cy="208773"/>
          </a:xfrm>
          <a:prstGeom prst="star4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5724128" y="3631398"/>
            <a:ext cx="229344" cy="229650"/>
          </a:xfrm>
          <a:prstGeom prst="star4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131261" y="4607313"/>
            <a:ext cx="249051" cy="261847"/>
          </a:xfrm>
          <a:prstGeom prst="star5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751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6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Infrastructure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02" y="1704929"/>
            <a:ext cx="5334000" cy="3987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742209">
            <a:off x="2166946" y="1380893"/>
            <a:ext cx="162684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0720086">
            <a:off x="1127307" y="2252521"/>
            <a:ext cx="6357156" cy="2270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0742209">
            <a:off x="2578849" y="4390750"/>
            <a:ext cx="5501543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11960" y="136618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Servers Room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64901" y="262762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56519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228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7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Infrastructure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88231" y="1196752"/>
            <a:ext cx="8353425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  <a:buNone/>
            </a:pPr>
            <a:r>
              <a:rPr lang="en-US" dirty="0" smtClean="0"/>
              <a:t>Elements to cover:</a:t>
            </a:r>
          </a:p>
          <a:p>
            <a:pPr marL="0" indent="0">
              <a:buSzPct val="60000"/>
            </a:pPr>
            <a:endParaRPr lang="en-US" dirty="0" smtClean="0"/>
          </a:p>
          <a:p>
            <a:pPr marL="1257300" lvl="2" indent="-457200">
              <a:buSzPct val="60000"/>
            </a:pPr>
            <a:r>
              <a:rPr lang="en-US" dirty="0" smtClean="0"/>
              <a:t>Electrical support</a:t>
            </a:r>
          </a:p>
          <a:p>
            <a:pPr marL="1257300" lvl="2" indent="-457200">
              <a:buSzPct val="60000"/>
            </a:pPr>
            <a:endParaRPr lang="en-US" dirty="0" smtClean="0"/>
          </a:p>
          <a:p>
            <a:pPr marL="1257300" lvl="2" indent="-457200">
              <a:buSzPct val="60000"/>
            </a:pPr>
            <a:r>
              <a:rPr lang="en-US" dirty="0" smtClean="0"/>
              <a:t>Cooling </a:t>
            </a:r>
          </a:p>
          <a:p>
            <a:pPr marL="1257300" lvl="2" indent="-457200">
              <a:buSzPct val="60000"/>
            </a:pPr>
            <a:endParaRPr lang="en-US" dirty="0" smtClean="0"/>
          </a:p>
          <a:p>
            <a:pPr marL="1257300" lvl="2" indent="-457200">
              <a:buSzPct val="60000"/>
            </a:pPr>
            <a:r>
              <a:rPr lang="en-US" dirty="0" smtClean="0"/>
              <a:t>Network connections </a:t>
            </a:r>
          </a:p>
          <a:p>
            <a:pPr marL="1257300" lvl="2" indent="-457200">
              <a:buSzPct val="60000"/>
            </a:pPr>
            <a:endParaRPr lang="en-US" dirty="0" smtClean="0"/>
          </a:p>
          <a:p>
            <a:pPr marL="1257300" lvl="2" indent="-457200">
              <a:buSzPct val="60000"/>
            </a:pPr>
            <a:r>
              <a:rPr lang="en-US" dirty="0" smtClean="0"/>
              <a:t>Computers and Servers</a:t>
            </a:r>
          </a:p>
          <a:p>
            <a:pPr marL="0" indent="0">
              <a:buSzPct val="60000"/>
            </a:pP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80" y="1772816"/>
            <a:ext cx="1340768" cy="1340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43" y="2708920"/>
            <a:ext cx="1716595" cy="1373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806" y="3725257"/>
            <a:ext cx="1173242" cy="1173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58" y="4991097"/>
            <a:ext cx="249429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574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8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Infrastructure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39552" y="836712"/>
            <a:ext cx="8353425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</a:pPr>
            <a:r>
              <a:rPr lang="en-US" dirty="0" smtClean="0"/>
              <a:t>Some numbers</a:t>
            </a:r>
          </a:p>
          <a:p>
            <a:pPr marL="0" indent="0">
              <a:buSzPct val="60000"/>
            </a:pPr>
            <a:endParaRPr lang="en-US" dirty="0" smtClean="0"/>
          </a:p>
          <a:p>
            <a:pPr marL="457200" indent="-457200">
              <a:buSzPct val="60000"/>
            </a:pPr>
            <a:r>
              <a:rPr lang="en-US" sz="2000" dirty="0" smtClean="0"/>
              <a:t>10 x Dell servers R520. 2 CPU. 64 Gb RAM. 6 HDD 2 Tb</a:t>
            </a:r>
          </a:p>
          <a:p>
            <a:pPr marL="457200" indent="-457200">
              <a:buSzPct val="60000"/>
            </a:pPr>
            <a:r>
              <a:rPr lang="en-US" sz="2000" dirty="0" smtClean="0"/>
              <a:t>16 x Gigabits switches for backbone level</a:t>
            </a:r>
          </a:p>
          <a:p>
            <a:pPr marL="457200" indent="-457200">
              <a:buSzPct val="60000"/>
            </a:pPr>
            <a:r>
              <a:rPr lang="en-US" sz="2000" dirty="0" smtClean="0"/>
              <a:t>Temperature and humidity sensors</a:t>
            </a:r>
          </a:p>
          <a:p>
            <a:pPr marL="457200" indent="-457200">
              <a:buSzPct val="60000"/>
            </a:pPr>
            <a:r>
              <a:rPr lang="en-US" sz="2000" dirty="0" smtClean="0"/>
              <a:t>24 x Fast Ethernet switches with gigabits uplinks for user rooms</a:t>
            </a:r>
          </a:p>
          <a:p>
            <a:pPr marL="457200" indent="-457200">
              <a:buSzPct val="60000"/>
            </a:pPr>
            <a:r>
              <a:rPr lang="en-US" sz="2000" dirty="0" smtClean="0"/>
              <a:t>8 km optic fiber cable</a:t>
            </a:r>
          </a:p>
          <a:p>
            <a:pPr marL="457200" indent="-457200">
              <a:buSzPct val="60000"/>
            </a:pPr>
            <a:r>
              <a:rPr lang="en-US" sz="2000" dirty="0" smtClean="0"/>
              <a:t>12 UPS APC 3kva</a:t>
            </a:r>
          </a:p>
          <a:p>
            <a:pPr marL="457200" indent="-457200">
              <a:buSzPct val="60000"/>
            </a:pPr>
            <a:r>
              <a:rPr lang="en-US" sz="2000" dirty="0" smtClean="0"/>
              <a:t>10 km  Cat5e cable</a:t>
            </a:r>
          </a:p>
          <a:p>
            <a:pPr marL="457200" indent="-457200">
              <a:buSzPct val="60000"/>
            </a:pPr>
            <a:r>
              <a:rPr lang="en-US" sz="2000" dirty="0" smtClean="0"/>
              <a:t>Some spare parts ( </a:t>
            </a:r>
            <a:r>
              <a:rPr lang="en-US" sz="2000" dirty="0" err="1" smtClean="0"/>
              <a:t>hdds</a:t>
            </a:r>
            <a:r>
              <a:rPr lang="en-US" sz="2000" dirty="0" smtClean="0"/>
              <a:t> , memories, batteries )</a:t>
            </a:r>
          </a:p>
          <a:p>
            <a:pPr marL="0" indent="0">
              <a:buSzPct val="60000"/>
            </a:pPr>
            <a:endParaRPr lang="en-US" sz="2400" dirty="0" smtClean="0"/>
          </a:p>
          <a:p>
            <a:pPr marL="0" indent="0">
              <a:buSzPct val="60000"/>
            </a:pP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37" y="5332140"/>
            <a:ext cx="1781641" cy="1080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75" y="5373216"/>
            <a:ext cx="1086525" cy="869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16" y="5517232"/>
            <a:ext cx="692696" cy="692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52" y="5478170"/>
            <a:ext cx="731758" cy="731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69" y="5622876"/>
            <a:ext cx="779907" cy="5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101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686800" y="6492960"/>
            <a:ext cx="455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5D06DF9-51AD-4DAB-9048-C48C8AAAD585}" type="slidenum">
              <a:rPr lang="en-US" sz="1200" strike="noStrike">
                <a:solidFill>
                  <a:srgbClr val="8B8B8B"/>
                </a:solidFill>
                <a:latin typeface="Arial"/>
                <a:ea typeface="DejaVu Sans"/>
              </a:rPr>
              <a:t>9</a:t>
            </a:fld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179640" y="-27360"/>
            <a:ext cx="8962560" cy="6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US" sz="3200" dirty="0" smtClean="0">
                <a:solidFill>
                  <a:srgbClr val="000000"/>
                </a:solidFill>
              </a:rPr>
              <a:t>Infrastructure</a:t>
            </a:r>
            <a:endParaRPr dirty="0"/>
          </a:p>
        </p:txBody>
      </p:sp>
      <p:sp>
        <p:nvSpPr>
          <p:cNvPr id="412" name="CustomShape 3"/>
          <p:cNvSpPr/>
          <p:nvPr/>
        </p:nvSpPr>
        <p:spPr>
          <a:xfrm>
            <a:off x="179640" y="6492960"/>
            <a:ext cx="1064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8B8B8B"/>
                </a:solidFill>
              </a:rPr>
              <a:t>17/Feb/2016</a:t>
            </a:r>
            <a:endParaRPr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611188" y="515272"/>
            <a:ext cx="8353425" cy="58326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  <a:buNone/>
            </a:pPr>
            <a:r>
              <a:rPr lang="en-US" dirty="0" smtClean="0"/>
              <a:t>Additional inputs:</a:t>
            </a:r>
          </a:p>
          <a:p>
            <a:pPr marL="0" indent="0">
              <a:buSzPct val="60000"/>
            </a:pPr>
            <a:endParaRPr lang="en-US" dirty="0" smtClean="0"/>
          </a:p>
          <a:p>
            <a:pPr>
              <a:buSzPct val="60000"/>
            </a:pPr>
            <a:r>
              <a:rPr lang="en-US" dirty="0" smtClean="0"/>
              <a:t>MES</a:t>
            </a:r>
          </a:p>
          <a:p>
            <a:pPr>
              <a:buSzPct val="60000"/>
            </a:pPr>
            <a:r>
              <a:rPr lang="en-US" dirty="0" smtClean="0"/>
              <a:t>Donations </a:t>
            </a:r>
            <a:r>
              <a:rPr lang="en-US" dirty="0" smtClean="0"/>
              <a:t>represent an important extra input for the network and the project.</a:t>
            </a:r>
          </a:p>
          <a:p>
            <a:pPr marL="0" indent="0">
              <a:buSzPct val="60000"/>
            </a:pPr>
            <a:endParaRPr lang="en-US" dirty="0" smtClean="0"/>
          </a:p>
          <a:p>
            <a:pPr marL="0" indent="0">
              <a:buSzPct val="60000"/>
              <a:buNone/>
            </a:pPr>
            <a:r>
              <a:rPr lang="en-US" dirty="0" smtClean="0"/>
              <a:t>    Donators:</a:t>
            </a:r>
          </a:p>
          <a:p>
            <a:pPr marL="0" indent="0">
              <a:buSzPct val="60000"/>
              <a:buNone/>
            </a:pPr>
            <a:r>
              <a:rPr lang="en-US" dirty="0" smtClean="0"/>
              <a:t>	Gent University</a:t>
            </a:r>
          </a:p>
          <a:p>
            <a:pPr marL="0" indent="0">
              <a:buSzPct val="60000"/>
              <a:buNone/>
            </a:pPr>
            <a:r>
              <a:rPr lang="en-US" dirty="0" smtClean="0"/>
              <a:t>	Leuven Hospital</a:t>
            </a:r>
          </a:p>
          <a:p>
            <a:pPr marL="0" indent="0">
              <a:buSzPct val="60000"/>
            </a:pPr>
            <a:endParaRPr lang="en-US" dirty="0" smtClean="0"/>
          </a:p>
          <a:p>
            <a:pPr marL="457200" indent="-457200">
              <a:buSzPct val="60000"/>
            </a:pPr>
            <a:r>
              <a:rPr lang="en-US" dirty="0" smtClean="0"/>
              <a:t>Close The Gap projects</a:t>
            </a:r>
          </a:p>
          <a:p>
            <a:pPr marL="0" indent="0">
              <a:buSzPct val="60000"/>
              <a:buNone/>
            </a:pPr>
            <a:r>
              <a:rPr lang="en-US" dirty="0" smtClean="0"/>
              <a:t>	</a:t>
            </a:r>
          </a:p>
          <a:p>
            <a:pPr marL="0" indent="0">
              <a:buSzPct val="60000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37" y="2399447"/>
            <a:ext cx="2095500" cy="148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00" y="3986563"/>
            <a:ext cx="2571725" cy="1279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12" y="5091042"/>
            <a:ext cx="2068204" cy="12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6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1135</Words>
  <Application>Microsoft Office PowerPoint</Application>
  <PresentationFormat>On-screen Show (4:3)</PresentationFormat>
  <Paragraphs>373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DejaVu Sans</vt:lpstr>
      <vt:lpstr>StarSymbol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Oliver</dc:creator>
  <cp:lastModifiedBy>Manuel Oliver</cp:lastModifiedBy>
  <cp:revision>32</cp:revision>
  <dcterms:modified xsi:type="dcterms:W3CDTF">2016-02-17T13:41:27Z</dcterms:modified>
</cp:coreProperties>
</file>